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4" r:id="rId4"/>
  </p:sldMasterIdLst>
  <p:notesMasterIdLst>
    <p:notesMasterId r:id="rId23"/>
  </p:notesMasterIdLst>
  <p:sldIdLst>
    <p:sldId id="280" r:id="rId5"/>
    <p:sldId id="313" r:id="rId6"/>
    <p:sldId id="331" r:id="rId7"/>
    <p:sldId id="332" r:id="rId8"/>
    <p:sldId id="299" r:id="rId9"/>
    <p:sldId id="300" r:id="rId10"/>
    <p:sldId id="328" r:id="rId11"/>
    <p:sldId id="308" r:id="rId12"/>
    <p:sldId id="329" r:id="rId13"/>
    <p:sldId id="319" r:id="rId14"/>
    <p:sldId id="326" r:id="rId15"/>
    <p:sldId id="322" r:id="rId16"/>
    <p:sldId id="330" r:id="rId17"/>
    <p:sldId id="316" r:id="rId18"/>
    <p:sldId id="336" r:id="rId19"/>
    <p:sldId id="334" r:id="rId20"/>
    <p:sldId id="307" r:id="rId21"/>
    <p:sldId id="335" r:id="rId22"/>
  </p:sldIdLst>
  <p:sldSz cx="12192000" cy="6858000"/>
  <p:notesSz cx="6735763" cy="9866313"/>
  <p:custDataLst>
    <p:tags r:id="rId2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userDrawn="1">
          <p15:clr>
            <a:srgbClr val="A4A3A4"/>
          </p15:clr>
        </p15:guide>
        <p15:guide id="2" pos="166" userDrawn="1">
          <p15:clr>
            <a:srgbClr val="A4A3A4"/>
          </p15:clr>
        </p15:guide>
        <p15:guide id="3" orient="horz" pos="3974" userDrawn="1">
          <p15:clr>
            <a:srgbClr val="A4A3A4"/>
          </p15:clr>
        </p15:guide>
        <p15:guide id="4" pos="749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FFEB"/>
    <a:srgbClr val="FFCCFF"/>
    <a:srgbClr val="FF66CC"/>
    <a:srgbClr val="0000FF"/>
    <a:srgbClr val="FF6600"/>
    <a:srgbClr val="CC0000"/>
    <a:srgbClr val="CCECFF"/>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6E15CF-8C31-4894-9B89-2E4F7161C370}" v="21" dt="2025-05-15T08:36:59.8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288"/>
      </p:cViewPr>
      <p:guideLst>
        <p:guide orient="horz" pos="391"/>
        <p:guide pos="166"/>
        <p:guide orient="horz" pos="3974"/>
        <p:guide pos="749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4FFDE28-4F3B-4900-B3A0-0C3A33BF1A09}"/>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3" name="日付プレースホルダー 2">
            <a:extLst>
              <a:ext uri="{FF2B5EF4-FFF2-40B4-BE49-F238E27FC236}">
                <a16:creationId xmlns:a16="http://schemas.microsoft.com/office/drawing/2014/main" id="{26D7AFEB-DD47-48C7-9CA3-9E12D341C681}"/>
              </a:ext>
            </a:extLst>
          </p:cNvPr>
          <p:cNvSpPr>
            <a:spLocks noGrp="1"/>
          </p:cNvSpPr>
          <p:nvPr>
            <p:ph type="dt" idx="1"/>
          </p:nvPr>
        </p:nvSpPr>
        <p:spPr>
          <a:xfrm>
            <a:off x="3815373" y="0"/>
            <a:ext cx="2918831" cy="495029"/>
          </a:xfrm>
          <a:prstGeom prst="rect">
            <a:avLst/>
          </a:prstGeom>
        </p:spPr>
        <p:txBody>
          <a:bodyPr vert="horz" lIns="91440" tIns="45720" rIns="91440" bIns="45720" rtlCol="0"/>
          <a:lstStyle>
            <a:lvl1pPr algn="r" eaLnBrk="1" fontAlgn="auto" hangingPunct="1">
              <a:spcBef>
                <a:spcPts val="0"/>
              </a:spcBef>
              <a:spcAft>
                <a:spcPts val="0"/>
              </a:spcAft>
              <a:defRPr kumimoji="1" sz="1200" smtClean="0">
                <a:latin typeface="+mn-lt"/>
              </a:defRPr>
            </a:lvl1pPr>
          </a:lstStyle>
          <a:p>
            <a:pPr>
              <a:defRPr/>
            </a:pPr>
            <a:fld id="{9107904E-056A-4B5A-BE03-D1192321EE05}" type="datetimeFigureOut">
              <a:rPr lang="ja-JP" altLang="en-US"/>
              <a:pPr>
                <a:defRPr/>
              </a:pPr>
              <a:t>2025/5/20</a:t>
            </a:fld>
            <a:endParaRPr lang="ja-JP" altLang="en-US"/>
          </a:p>
        </p:txBody>
      </p:sp>
      <p:sp>
        <p:nvSpPr>
          <p:cNvPr id="4" name="スライド イメージ プレースホルダー 3">
            <a:extLst>
              <a:ext uri="{FF2B5EF4-FFF2-40B4-BE49-F238E27FC236}">
                <a16:creationId xmlns:a16="http://schemas.microsoft.com/office/drawing/2014/main" id="{AA9520AC-E4B7-43E8-B240-D54FF8E62351}"/>
              </a:ext>
            </a:extLst>
          </p:cNvPr>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07CCC86B-4CA7-4927-A4FB-EF50571DD5EE}"/>
              </a:ext>
            </a:extLst>
          </p:cNvPr>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02AEF346-F2F4-4219-A2C5-91B657A02F79}"/>
              </a:ext>
            </a:extLst>
          </p:cNvPr>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94AF65B9-46EE-49CC-9CE8-FD607E361A59}"/>
              </a:ext>
            </a:extLst>
          </p:cNvPr>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eaLnBrk="1" fontAlgn="auto" hangingPunct="1">
              <a:spcBef>
                <a:spcPts val="0"/>
              </a:spcBef>
              <a:spcAft>
                <a:spcPts val="0"/>
              </a:spcAft>
              <a:defRPr kumimoji="1" sz="1200" smtClean="0">
                <a:latin typeface="+mn-lt"/>
              </a:defRPr>
            </a:lvl1pPr>
          </a:lstStyle>
          <a:p>
            <a:pPr>
              <a:defRPr/>
            </a:pPr>
            <a:fld id="{CC8D948A-DAEB-41F9-BDDD-85531503F62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a:t>
            </a:fld>
            <a:endParaRPr lang="ja-JP" altLang="en-US"/>
          </a:p>
        </p:txBody>
      </p:sp>
    </p:spTree>
    <p:extLst>
      <p:ext uri="{BB962C8B-B14F-4D97-AF65-F5344CB8AC3E}">
        <p14:creationId xmlns:p14="http://schemas.microsoft.com/office/powerpoint/2010/main" val="4030952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11</a:t>
            </a:fld>
            <a:endParaRPr lang="ja-JP" altLang="en-US"/>
          </a:p>
        </p:txBody>
      </p:sp>
    </p:spTree>
    <p:extLst>
      <p:ext uri="{BB962C8B-B14F-4D97-AF65-F5344CB8AC3E}">
        <p14:creationId xmlns:p14="http://schemas.microsoft.com/office/powerpoint/2010/main" val="163731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12</a:t>
            </a:fld>
            <a:endParaRPr lang="ja-JP" altLang="en-US"/>
          </a:p>
        </p:txBody>
      </p:sp>
    </p:spTree>
    <p:extLst>
      <p:ext uri="{BB962C8B-B14F-4D97-AF65-F5344CB8AC3E}">
        <p14:creationId xmlns:p14="http://schemas.microsoft.com/office/powerpoint/2010/main" val="470560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13</a:t>
            </a:fld>
            <a:endParaRPr lang="ja-JP" altLang="en-US"/>
          </a:p>
        </p:txBody>
      </p:sp>
    </p:spTree>
    <p:extLst>
      <p:ext uri="{BB962C8B-B14F-4D97-AF65-F5344CB8AC3E}">
        <p14:creationId xmlns:p14="http://schemas.microsoft.com/office/powerpoint/2010/main" val="4156676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14</a:t>
            </a:fld>
            <a:endParaRPr lang="ja-JP" altLang="en-US"/>
          </a:p>
        </p:txBody>
      </p:sp>
    </p:spTree>
    <p:extLst>
      <p:ext uri="{BB962C8B-B14F-4D97-AF65-F5344CB8AC3E}">
        <p14:creationId xmlns:p14="http://schemas.microsoft.com/office/powerpoint/2010/main" val="238267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15</a:t>
            </a:fld>
            <a:endParaRPr lang="ja-JP" altLang="en-US"/>
          </a:p>
        </p:txBody>
      </p:sp>
    </p:spTree>
    <p:extLst>
      <p:ext uri="{BB962C8B-B14F-4D97-AF65-F5344CB8AC3E}">
        <p14:creationId xmlns:p14="http://schemas.microsoft.com/office/powerpoint/2010/main" val="3850033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16</a:t>
            </a:fld>
            <a:endParaRPr lang="ja-JP" altLang="en-US"/>
          </a:p>
        </p:txBody>
      </p:sp>
    </p:spTree>
    <p:extLst>
      <p:ext uri="{BB962C8B-B14F-4D97-AF65-F5344CB8AC3E}">
        <p14:creationId xmlns:p14="http://schemas.microsoft.com/office/powerpoint/2010/main" val="1389932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17</a:t>
            </a:fld>
            <a:endParaRPr lang="ja-JP" altLang="en-US"/>
          </a:p>
        </p:txBody>
      </p:sp>
    </p:spTree>
    <p:extLst>
      <p:ext uri="{BB962C8B-B14F-4D97-AF65-F5344CB8AC3E}">
        <p14:creationId xmlns:p14="http://schemas.microsoft.com/office/powerpoint/2010/main" val="3405499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2</a:t>
            </a:fld>
            <a:endParaRPr lang="ja-JP" altLang="en-US"/>
          </a:p>
        </p:txBody>
      </p:sp>
    </p:spTree>
    <p:extLst>
      <p:ext uri="{BB962C8B-B14F-4D97-AF65-F5344CB8AC3E}">
        <p14:creationId xmlns:p14="http://schemas.microsoft.com/office/powerpoint/2010/main" val="2412566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4</a:t>
            </a:fld>
            <a:endParaRPr lang="ja-JP" altLang="en-US"/>
          </a:p>
        </p:txBody>
      </p:sp>
    </p:spTree>
    <p:extLst>
      <p:ext uri="{BB962C8B-B14F-4D97-AF65-F5344CB8AC3E}">
        <p14:creationId xmlns:p14="http://schemas.microsoft.com/office/powerpoint/2010/main" val="907717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5</a:t>
            </a:fld>
            <a:endParaRPr lang="ja-JP" altLang="en-US"/>
          </a:p>
        </p:txBody>
      </p:sp>
    </p:spTree>
    <p:extLst>
      <p:ext uri="{BB962C8B-B14F-4D97-AF65-F5344CB8AC3E}">
        <p14:creationId xmlns:p14="http://schemas.microsoft.com/office/powerpoint/2010/main" val="3172266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6</a:t>
            </a:fld>
            <a:endParaRPr lang="ja-JP" altLang="en-US"/>
          </a:p>
        </p:txBody>
      </p:sp>
    </p:spTree>
    <p:extLst>
      <p:ext uri="{BB962C8B-B14F-4D97-AF65-F5344CB8AC3E}">
        <p14:creationId xmlns:p14="http://schemas.microsoft.com/office/powerpoint/2010/main" val="133784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7</a:t>
            </a:fld>
            <a:endParaRPr lang="ja-JP" altLang="en-US"/>
          </a:p>
        </p:txBody>
      </p:sp>
    </p:spTree>
    <p:extLst>
      <p:ext uri="{BB962C8B-B14F-4D97-AF65-F5344CB8AC3E}">
        <p14:creationId xmlns:p14="http://schemas.microsoft.com/office/powerpoint/2010/main" val="142005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8</a:t>
            </a:fld>
            <a:endParaRPr lang="ja-JP" altLang="en-US"/>
          </a:p>
        </p:txBody>
      </p:sp>
    </p:spTree>
    <p:extLst>
      <p:ext uri="{BB962C8B-B14F-4D97-AF65-F5344CB8AC3E}">
        <p14:creationId xmlns:p14="http://schemas.microsoft.com/office/powerpoint/2010/main" val="303795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9</a:t>
            </a:fld>
            <a:endParaRPr lang="ja-JP" altLang="en-US"/>
          </a:p>
        </p:txBody>
      </p:sp>
    </p:spTree>
    <p:extLst>
      <p:ext uri="{BB962C8B-B14F-4D97-AF65-F5344CB8AC3E}">
        <p14:creationId xmlns:p14="http://schemas.microsoft.com/office/powerpoint/2010/main" val="1547057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10</a:t>
            </a:fld>
            <a:endParaRPr lang="ja-JP" altLang="en-US"/>
          </a:p>
        </p:txBody>
      </p:sp>
    </p:spTree>
    <p:extLst>
      <p:ext uri="{BB962C8B-B14F-4D97-AF65-F5344CB8AC3E}">
        <p14:creationId xmlns:p14="http://schemas.microsoft.com/office/powerpoint/2010/main" val="2119156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pPr>
              <a:defRPr/>
            </a:pPr>
            <a:fld id="{19BD7937-2FF2-4C4F-866B-77B1744C3900}" type="datetime1">
              <a:rPr lang="ja-JP" altLang="en-US" smtClean="0"/>
              <a:pPr>
                <a:defRPr/>
              </a:pPr>
              <a:t>2025/5/20</a:t>
            </a:fld>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CE75DD66-A2E9-469A-913F-9098062BF160}" type="slidenum">
              <a:rPr lang="ja-JP" altLang="en-US" smtClean="0"/>
              <a:pPr>
                <a:defRPr/>
              </a:pPr>
              <a:t>‹#›</a:t>
            </a:fld>
            <a:endParaRPr lang="ja-JP" altLang="en-US"/>
          </a:p>
        </p:txBody>
      </p:sp>
    </p:spTree>
    <p:extLst>
      <p:ext uri="{BB962C8B-B14F-4D97-AF65-F5344CB8AC3E}">
        <p14:creationId xmlns:p14="http://schemas.microsoft.com/office/powerpoint/2010/main" val="3441035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pPr>
              <a:defRPr/>
            </a:pPr>
            <a:fld id="{E3358727-5FCC-4C06-A04E-941807B86DDA}" type="datetime1">
              <a:rPr lang="ja-JP" altLang="en-US" smtClean="0"/>
              <a:pPr>
                <a:defRPr/>
              </a:pPr>
              <a:t>2025/5/20</a:t>
            </a:fld>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0BAEA98F-D2AD-4BC9-8F1E-BA83EC72C960}" type="slidenum">
              <a:rPr lang="ja-JP" altLang="en-US" smtClean="0"/>
              <a:pPr>
                <a:defRPr/>
              </a:pPr>
              <a:t>‹#›</a:t>
            </a:fld>
            <a:endParaRPr lang="ja-JP" altLang="en-US"/>
          </a:p>
        </p:txBody>
      </p:sp>
    </p:spTree>
    <p:extLst>
      <p:ext uri="{BB962C8B-B14F-4D97-AF65-F5344CB8AC3E}">
        <p14:creationId xmlns:p14="http://schemas.microsoft.com/office/powerpoint/2010/main" val="818288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pPr>
              <a:defRPr/>
            </a:pPr>
            <a:fld id="{CA490683-A305-4639-ADCA-94F359F7C9A1}" type="datetime1">
              <a:rPr lang="ja-JP" altLang="en-US" smtClean="0"/>
              <a:pPr>
                <a:defRPr/>
              </a:pPr>
              <a:t>2025/5/20</a:t>
            </a:fld>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364951E7-69C5-4315-A24F-5C0EA2B5C71B}" type="slidenum">
              <a:rPr lang="ja-JP" altLang="en-US" smtClean="0"/>
              <a:pPr>
                <a:defRPr/>
              </a:pPr>
              <a:t>‹#›</a:t>
            </a:fld>
            <a:endParaRPr lang="ja-JP" altLang="en-US"/>
          </a:p>
        </p:txBody>
      </p:sp>
    </p:spTree>
    <p:extLst>
      <p:ext uri="{BB962C8B-B14F-4D97-AF65-F5344CB8AC3E}">
        <p14:creationId xmlns:p14="http://schemas.microsoft.com/office/powerpoint/2010/main" val="429071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pPr>
              <a:defRPr/>
            </a:pPr>
            <a:fld id="{B7872217-5FA7-4A06-8BD3-7EC2450C5993}" type="datetime1">
              <a:rPr lang="ja-JP" altLang="en-US" smtClean="0"/>
              <a:pPr>
                <a:defRPr/>
              </a:pPr>
              <a:t>2025/5/20</a:t>
            </a:fld>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96BA3565-E867-44AF-9D39-29D41BFB608A}" type="slidenum">
              <a:rPr lang="ja-JP" altLang="en-US" smtClean="0"/>
              <a:pPr>
                <a:defRPr/>
              </a:pPr>
              <a:t>‹#›</a:t>
            </a:fld>
            <a:endParaRPr lang="ja-JP" altLang="en-US"/>
          </a:p>
        </p:txBody>
      </p:sp>
    </p:spTree>
    <p:extLst>
      <p:ext uri="{BB962C8B-B14F-4D97-AF65-F5344CB8AC3E}">
        <p14:creationId xmlns:p14="http://schemas.microsoft.com/office/powerpoint/2010/main" val="38541212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fld id="{C02066EC-4347-46D5-AF72-CB367F83232E}" type="datetime1">
              <a:rPr lang="ja-JP" altLang="en-US" smtClean="0"/>
              <a:pPr>
                <a:defRPr/>
              </a:pPr>
              <a:t>2025/5/20</a:t>
            </a:fld>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3827D1B-4071-49ED-9174-7D4458CCC666}" type="slidenum">
              <a:rPr lang="ja-JP" altLang="en-US" smtClean="0"/>
              <a:pPr>
                <a:defRPr/>
              </a:pPr>
              <a:t>‹#›</a:t>
            </a:fld>
            <a:endParaRPr lang="ja-JP" altLang="en-US"/>
          </a:p>
        </p:txBody>
      </p:sp>
    </p:spTree>
    <p:extLst>
      <p:ext uri="{BB962C8B-B14F-4D97-AF65-F5344CB8AC3E}">
        <p14:creationId xmlns:p14="http://schemas.microsoft.com/office/powerpoint/2010/main" val="148169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pPr>
              <a:defRPr/>
            </a:pPr>
            <a:fld id="{131A9054-F755-498E-80BD-A58C4BAFAE34}" type="datetime1">
              <a:rPr lang="ja-JP" altLang="en-US" smtClean="0"/>
              <a:pPr>
                <a:defRPr/>
              </a:pPr>
              <a:t>2025/5/20</a:t>
            </a:fld>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08539FC1-4ECE-443B-A478-8FEAAC8C7FB1}" type="slidenum">
              <a:rPr lang="ja-JP" altLang="en-US" smtClean="0"/>
              <a:pPr>
                <a:defRPr/>
              </a:pPr>
              <a:t>‹#›</a:t>
            </a:fld>
            <a:endParaRPr lang="ja-JP" altLang="en-US"/>
          </a:p>
        </p:txBody>
      </p:sp>
    </p:spTree>
    <p:extLst>
      <p:ext uri="{BB962C8B-B14F-4D97-AF65-F5344CB8AC3E}">
        <p14:creationId xmlns:p14="http://schemas.microsoft.com/office/powerpoint/2010/main" val="889943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pPr>
              <a:defRPr/>
            </a:pPr>
            <a:fld id="{6BC757F1-30FA-4EFA-9B76-C81A64405475}" type="datetime1">
              <a:rPr lang="ja-JP" altLang="en-US" smtClean="0"/>
              <a:pPr>
                <a:defRPr/>
              </a:pPr>
              <a:t>2025/5/20</a:t>
            </a:fld>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A48F5918-1523-4752-95B5-C05234FB1132}" type="slidenum">
              <a:rPr lang="ja-JP" altLang="en-US" smtClean="0"/>
              <a:pPr>
                <a:defRPr/>
              </a:pPr>
              <a:t>‹#›</a:t>
            </a:fld>
            <a:endParaRPr lang="ja-JP" altLang="en-US"/>
          </a:p>
        </p:txBody>
      </p:sp>
    </p:spTree>
    <p:extLst>
      <p:ext uri="{BB962C8B-B14F-4D97-AF65-F5344CB8AC3E}">
        <p14:creationId xmlns:p14="http://schemas.microsoft.com/office/powerpoint/2010/main" val="1419013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pPr>
              <a:defRPr/>
            </a:pPr>
            <a:fld id="{B00A05E3-2CED-4875-8727-C14B4E5B897E}" type="datetime1">
              <a:rPr lang="ja-JP" altLang="en-US" smtClean="0"/>
              <a:pPr>
                <a:defRPr/>
              </a:pPr>
              <a:t>2025/5/20</a:t>
            </a:fld>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50DD6609-8A36-4FD8-A408-FB06E5A6350F}" type="slidenum">
              <a:rPr lang="ja-JP" altLang="en-US" smtClean="0"/>
              <a:pPr>
                <a:defRPr/>
              </a:pPr>
              <a:t>‹#›</a:t>
            </a:fld>
            <a:endParaRPr lang="ja-JP" altLang="en-US"/>
          </a:p>
        </p:txBody>
      </p:sp>
    </p:spTree>
    <p:extLst>
      <p:ext uri="{BB962C8B-B14F-4D97-AF65-F5344CB8AC3E}">
        <p14:creationId xmlns:p14="http://schemas.microsoft.com/office/powerpoint/2010/main" val="808784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29B164F-235C-4C65-A467-518508F184ED}" type="datetime1">
              <a:rPr lang="ja-JP" altLang="en-US" smtClean="0"/>
              <a:pPr>
                <a:defRPr/>
              </a:pPr>
              <a:t>2025/5/20</a:t>
            </a:fld>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54F7C574-44FC-44A2-877D-2EF54E0E2836}" type="slidenum">
              <a:rPr lang="ja-JP" altLang="en-US" smtClean="0"/>
              <a:pPr>
                <a:defRPr/>
              </a:pPr>
              <a:t>‹#›</a:t>
            </a:fld>
            <a:endParaRPr lang="ja-JP" altLang="en-US"/>
          </a:p>
        </p:txBody>
      </p:sp>
    </p:spTree>
    <p:extLst>
      <p:ext uri="{BB962C8B-B14F-4D97-AF65-F5344CB8AC3E}">
        <p14:creationId xmlns:p14="http://schemas.microsoft.com/office/powerpoint/2010/main" val="2086585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fld id="{3A3AF06C-4602-43C4-81E8-670DAE424E36}" type="datetime1">
              <a:rPr lang="ja-JP" altLang="en-US" smtClean="0"/>
              <a:pPr>
                <a:defRPr/>
              </a:pPr>
              <a:t>2025/5/20</a:t>
            </a:fld>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BB6F8A2D-3AE5-4CCD-8E36-03F3DCA112C0}" type="slidenum">
              <a:rPr lang="ja-JP" altLang="en-US" smtClean="0"/>
              <a:pPr>
                <a:defRPr/>
              </a:pPr>
              <a:t>‹#›</a:t>
            </a:fld>
            <a:endParaRPr lang="ja-JP" altLang="en-US"/>
          </a:p>
        </p:txBody>
      </p:sp>
    </p:spTree>
    <p:extLst>
      <p:ext uri="{BB962C8B-B14F-4D97-AF65-F5344CB8AC3E}">
        <p14:creationId xmlns:p14="http://schemas.microsoft.com/office/powerpoint/2010/main" val="2845927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fld id="{74262963-AF4F-4DB8-A281-FF8C5ECD0671}" type="datetime1">
              <a:rPr lang="ja-JP" altLang="en-US" smtClean="0"/>
              <a:pPr>
                <a:defRPr/>
              </a:pPr>
              <a:t>2025/5/20</a:t>
            </a:fld>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071B0DF-7CBC-4BE4-BECE-285ACF344BD8}" type="slidenum">
              <a:rPr lang="ja-JP" altLang="en-US" smtClean="0"/>
              <a:pPr>
                <a:defRPr/>
              </a:pPr>
              <a:t>‹#›</a:t>
            </a:fld>
            <a:endParaRPr lang="ja-JP" altLang="en-US"/>
          </a:p>
        </p:txBody>
      </p:sp>
    </p:spTree>
    <p:extLst>
      <p:ext uri="{BB962C8B-B14F-4D97-AF65-F5344CB8AC3E}">
        <p14:creationId xmlns:p14="http://schemas.microsoft.com/office/powerpoint/2010/main" val="4048369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ABF1D2A-EEB0-466C-A269-D0D239E2F9E4}" type="datetime1">
              <a:rPr lang="ja-JP" altLang="en-US" smtClean="0"/>
              <a:pPr>
                <a:defRPr/>
              </a:pPr>
              <a:t>2025/5/20</a:t>
            </a:fld>
            <a:endParaRPr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4ED188C-7518-4E30-9415-6D8B7273EDEF}" type="slidenum">
              <a:rPr lang="ja-JP" altLang="en-US" smtClean="0"/>
              <a:pPr>
                <a:defRPr/>
              </a:pPr>
              <a:t>‹#›</a:t>
            </a:fld>
            <a:endParaRPr lang="ja-JP" altLang="en-US"/>
          </a:p>
        </p:txBody>
      </p:sp>
      <p:graphicFrame>
        <p:nvGraphicFramePr>
          <p:cNvPr id="7" name="think-cell data - do not delete" hidden="1">
            <a:extLst>
              <a:ext uri="{FF2B5EF4-FFF2-40B4-BE49-F238E27FC236}">
                <a16:creationId xmlns:a16="http://schemas.microsoft.com/office/drawing/2014/main" id="{AAB1AF7C-17C4-7DD8-EF4D-1EE2EEBF8909}"/>
              </a:ext>
            </a:extLst>
          </p:cNvPr>
          <p:cNvGraphicFramePr>
            <a:graphicFrameLocks noChangeAspect="1"/>
          </p:cNvGraphicFramePr>
          <p:nvPr userDrawn="1">
            <p:custDataLst>
              <p:tags r:id="rId13"/>
            </p:custDataLst>
            <p:extLst>
              <p:ext uri="{D42A27DB-BD31-4B8C-83A1-F6EECF244321}">
                <p14:modId xmlns:p14="http://schemas.microsoft.com/office/powerpoint/2010/main" val="2046365023"/>
              </p:ext>
            </p:extLst>
          </p:nvPr>
        </p:nvGraphicFramePr>
        <p:xfrm>
          <a:off x="1955" y="1588"/>
          <a:ext cx="1954" cy="1588"/>
        </p:xfrm>
        <a:graphic>
          <a:graphicData uri="http://schemas.openxmlformats.org/presentationml/2006/ole">
            <mc:AlternateContent xmlns:mc="http://schemas.openxmlformats.org/markup-compatibility/2006">
              <mc:Choice xmlns:v="urn:schemas-microsoft-com:vml" Requires="v">
                <p:oleObj name="think-cell スライド" r:id="rId14" imgW="624" imgH="623" progId="TCLayout.ActiveDocument.1">
                  <p:embed/>
                </p:oleObj>
              </mc:Choice>
              <mc:Fallback>
                <p:oleObj name="think-cell スライド" r:id="rId14" imgW="624" imgH="623" progId="TCLayout.ActiveDocument.1">
                  <p:embed/>
                  <p:pic>
                    <p:nvPicPr>
                      <p:cNvPr id="7" name="think-cell data - do not delete" hidden="1">
                        <a:extLst>
                          <a:ext uri="{FF2B5EF4-FFF2-40B4-BE49-F238E27FC236}">
                            <a16:creationId xmlns:a16="http://schemas.microsoft.com/office/drawing/2014/main" id="{AAB1AF7C-17C4-7DD8-EF4D-1EE2EEBF8909}"/>
                          </a:ext>
                        </a:extLst>
                      </p:cNvPr>
                      <p:cNvPicPr/>
                      <p:nvPr/>
                    </p:nvPicPr>
                    <p:blipFill>
                      <a:blip r:embed="rId15"/>
                      <a:stretch>
                        <a:fillRect/>
                      </a:stretch>
                    </p:blipFill>
                    <p:spPr>
                      <a:xfrm>
                        <a:off x="1955" y="1588"/>
                        <a:ext cx="1954" cy="1588"/>
                      </a:xfrm>
                      <a:prstGeom prst="rect">
                        <a:avLst/>
                      </a:prstGeom>
                    </p:spPr>
                  </p:pic>
                </p:oleObj>
              </mc:Fallback>
            </mc:AlternateContent>
          </a:graphicData>
        </a:graphic>
      </p:graphicFrame>
    </p:spTree>
    <p:extLst>
      <p:ext uri="{BB962C8B-B14F-4D97-AF65-F5344CB8AC3E}">
        <p14:creationId xmlns:p14="http://schemas.microsoft.com/office/powerpoint/2010/main" val="28296393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hyperlink" Target="https://www.tdpf-hp.metro.tokyo.lg.jp/services/" TargetMode="Externa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4D85B0B-111C-41BD-AD38-C444BFF5C3FE}"/>
              </a:ext>
            </a:extLst>
          </p:cNvPr>
          <p:cNvSpPr>
            <a:spLocks noChangeArrowheads="1"/>
          </p:cNvSpPr>
          <p:nvPr/>
        </p:nvSpPr>
        <p:spPr bwMode="auto">
          <a:xfrm>
            <a:off x="1143000" y="1011803"/>
            <a:ext cx="9906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ctr" eaLnBrk="1" latinLnBrk="1" hangingPunct="1"/>
            <a:r>
              <a:rPr kumimoji="1" lang="ja-JP" altLang="en-US" sz="3200" b="1" dirty="0">
                <a:latin typeface="Meiryo UI" panose="020B0604030504040204" pitchFamily="50" charset="-128"/>
                <a:ea typeface="Meiryo UI" panose="020B0604030504040204" pitchFamily="50" charset="-128"/>
                <a:cs typeface="+mj-cs"/>
              </a:rPr>
              <a:t>東京データプラットフォーム ケーススタディ事業</a:t>
            </a:r>
            <a:br>
              <a:rPr kumimoji="1" lang="ja-JP" altLang="en-US" sz="3200" b="1" dirty="0">
                <a:latin typeface="Meiryo UI" panose="020B0604030504040204" pitchFamily="50" charset="-128"/>
                <a:ea typeface="Meiryo UI" panose="020B0604030504040204" pitchFamily="50" charset="-128"/>
                <a:cs typeface="+mj-cs"/>
              </a:rPr>
            </a:br>
            <a:r>
              <a:rPr kumimoji="1" lang="ja-JP" altLang="en-US" sz="3200" b="1" dirty="0">
                <a:latin typeface="Meiryo UI" panose="020B0604030504040204" pitchFamily="50" charset="-128"/>
                <a:ea typeface="Meiryo UI" panose="020B0604030504040204" pitchFamily="50" charset="-128"/>
                <a:cs typeface="+mj-cs"/>
              </a:rPr>
              <a:t>「企画提案書参考フォーマット」</a:t>
            </a:r>
            <a:endParaRPr kumimoji="1" lang="en-US" altLang="ja-JP" sz="3200" b="1" dirty="0">
              <a:latin typeface="Meiryo UI" panose="020B0604030504040204" pitchFamily="50" charset="-128"/>
              <a:ea typeface="Meiryo UI" panose="020B0604030504040204" pitchFamily="50" charset="-128"/>
              <a:cs typeface="+mj-cs"/>
            </a:endParaRPr>
          </a:p>
        </p:txBody>
      </p:sp>
      <p:graphicFrame>
        <p:nvGraphicFramePr>
          <p:cNvPr id="8" name="表 7">
            <a:extLst>
              <a:ext uri="{FF2B5EF4-FFF2-40B4-BE49-F238E27FC236}">
                <a16:creationId xmlns:a16="http://schemas.microsoft.com/office/drawing/2014/main" id="{2A3097CE-80EB-4ACD-BD3E-B84D2681F9A3}"/>
              </a:ext>
            </a:extLst>
          </p:cNvPr>
          <p:cNvGraphicFramePr>
            <a:graphicFrameLocks noGrp="1"/>
          </p:cNvGraphicFramePr>
          <p:nvPr>
            <p:extLst>
              <p:ext uri="{D42A27DB-BD31-4B8C-83A1-F6EECF244321}">
                <p14:modId xmlns:p14="http://schemas.microsoft.com/office/powerpoint/2010/main" val="2929723540"/>
              </p:ext>
            </p:extLst>
          </p:nvPr>
        </p:nvGraphicFramePr>
        <p:xfrm>
          <a:off x="1988439" y="4504733"/>
          <a:ext cx="8215122" cy="1803990"/>
        </p:xfrm>
        <a:graphic>
          <a:graphicData uri="http://schemas.openxmlformats.org/drawingml/2006/table">
            <a:tbl>
              <a:tblPr firstRow="1" firstCol="1" bandRow="1">
                <a:tableStyleId>{5C22544A-7EE6-4342-B048-85BDC9FD1C3A}</a:tableStyleId>
              </a:tblPr>
              <a:tblGrid>
                <a:gridCol w="297019">
                  <a:extLst>
                    <a:ext uri="{9D8B030D-6E8A-4147-A177-3AD203B41FA5}">
                      <a16:colId xmlns:a16="http://schemas.microsoft.com/office/drawing/2014/main" val="3915567555"/>
                    </a:ext>
                  </a:extLst>
                </a:gridCol>
                <a:gridCol w="1677913">
                  <a:extLst>
                    <a:ext uri="{9D8B030D-6E8A-4147-A177-3AD203B41FA5}">
                      <a16:colId xmlns:a16="http://schemas.microsoft.com/office/drawing/2014/main" val="867372507"/>
                    </a:ext>
                  </a:extLst>
                </a:gridCol>
                <a:gridCol w="6240190">
                  <a:extLst>
                    <a:ext uri="{9D8B030D-6E8A-4147-A177-3AD203B41FA5}">
                      <a16:colId xmlns:a16="http://schemas.microsoft.com/office/drawing/2014/main" val="3934024063"/>
                    </a:ext>
                  </a:extLst>
                </a:gridCol>
              </a:tblGrid>
              <a:tr h="300665">
                <a:tc gridSpan="2">
                  <a:txBody>
                    <a:bodyPr/>
                    <a:lstStyle/>
                    <a:p>
                      <a:pPr marL="133350" indent="-133350" algn="just">
                        <a:lnSpc>
                          <a:spcPts val="1800"/>
                        </a:lnSpc>
                        <a:spcAft>
                          <a:spcPts val="0"/>
                        </a:spcAft>
                      </a:pPr>
                      <a:r>
                        <a:rPr lang="ja-JP" altLang="en-US" sz="1200">
                          <a:solidFill>
                            <a:schemeClr val="tx1"/>
                          </a:solidFill>
                          <a:effectLst/>
                          <a:latin typeface="Meiryo UI" panose="020B0604030504040204" pitchFamily="50" charset="-128"/>
                          <a:ea typeface="Meiryo UI" panose="020B0604030504040204" pitchFamily="50" charset="-128"/>
                        </a:rPr>
                        <a:t>プロジェクト実施者名</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kumimoji="1" lang="ja-JP" altLang="en-US"/>
                    </a:p>
                  </a:txBody>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300665">
                <a:tc rowSpan="5">
                  <a:txBody>
                    <a:bodyPr/>
                    <a:lstStyle/>
                    <a:p>
                      <a:pPr marL="133350" indent="-133350" algn="ctr" defTabSz="914400" rtl="0" eaLnBrk="1" latinLnBrk="0" hangingPunct="1">
                        <a:lnSpc>
                          <a:spcPts val="10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担当者連絡先</a:t>
                      </a:r>
                    </a:p>
                  </a:txBody>
                  <a:tcPr marL="68580" marR="68580" marT="0" marB="0" vert="eaVert">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部署名</a:t>
                      </a:r>
                      <a:endParaRPr kumimoji="1" lang="en-US" altLang="ja-JP" sz="1200" b="1" kern="1200">
                        <a:solidFill>
                          <a:schemeClr val="tx1"/>
                        </a:solidFill>
                        <a:effectLst/>
                        <a:latin typeface="Meiryo UI" panose="020B0604030504040204" pitchFamily="50" charset="-128"/>
                        <a:ea typeface="Meiryo UI" panose="020B0604030504040204" pitchFamily="50" charset="-128"/>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300665">
                <a:tc vMerge="1">
                  <a:txBody>
                    <a:bodyPr/>
                    <a:lstStyle/>
                    <a:p>
                      <a:endParaRPr lang="ja-JP" alt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担当者名</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300665">
                <a:tc vMerge="1">
                  <a:txBody>
                    <a:bodyPr/>
                    <a:lstStyle/>
                    <a:p>
                      <a:endParaRPr lang="ja-JP" alt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住所</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300665">
                <a:tc vMerge="1">
                  <a:txBody>
                    <a:bodyPr/>
                    <a:lstStyle/>
                    <a:p>
                      <a:endParaRPr lang="ja-JP" alt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電話番号</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300665">
                <a:tc vMerge="1">
                  <a:txBody>
                    <a:bodyPr/>
                    <a:lstStyle/>
                    <a:p>
                      <a:endParaRPr lang="ja-JP" alt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メールアドレス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
        <p:nvSpPr>
          <p:cNvPr id="5" name="コンテンツ プレースホルダー 2">
            <a:extLst>
              <a:ext uri="{FF2B5EF4-FFF2-40B4-BE49-F238E27FC236}">
                <a16:creationId xmlns:a16="http://schemas.microsoft.com/office/drawing/2014/main" id="{2D37D63A-1AE0-4A9C-980C-3FDC4C4A409D}"/>
              </a:ext>
            </a:extLst>
          </p:cNvPr>
          <p:cNvSpPr txBox="1">
            <a:spLocks/>
          </p:cNvSpPr>
          <p:nvPr/>
        </p:nvSpPr>
        <p:spPr bwMode="auto">
          <a:xfrm>
            <a:off x="1988439" y="4199902"/>
            <a:ext cx="8215122"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None/>
            </a:pPr>
            <a:r>
              <a:rPr lang="ja-JP" altLang="en-US" sz="1200">
                <a:latin typeface="Meiryo UI" panose="020B0604030504040204" pitchFamily="50" charset="-128"/>
                <a:ea typeface="Meiryo UI" panose="020B0604030504040204" pitchFamily="50" charset="-128"/>
              </a:rPr>
              <a:t>令和７年○月○日作成</a:t>
            </a:r>
            <a:endParaRPr lang="en-US" altLang="ja-JP" sz="1200">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C42E3E42-E432-4414-AFB0-AA88B85A5614}"/>
              </a:ext>
            </a:extLst>
          </p:cNvPr>
          <p:cNvSpPr txBox="1">
            <a:spLocks/>
          </p:cNvSpPr>
          <p:nvPr/>
        </p:nvSpPr>
        <p:spPr bwMode="auto">
          <a:xfrm>
            <a:off x="2533554" y="352777"/>
            <a:ext cx="9367934"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None/>
            </a:pPr>
            <a:r>
              <a:rPr lang="ja-JP" altLang="en-US" sz="1200" dirty="0">
                <a:latin typeface="Meiryo UI" panose="020B0604030504040204" pitchFamily="50" charset="-128"/>
                <a:ea typeface="Meiryo UI" panose="020B0604030504040204" pitchFamily="50" charset="-128"/>
              </a:rPr>
              <a:t>（様式２）</a:t>
            </a:r>
          </a:p>
        </p:txBody>
      </p:sp>
      <p:sp>
        <p:nvSpPr>
          <p:cNvPr id="7" name="吹き出し: 四角形 6">
            <a:extLst>
              <a:ext uri="{FF2B5EF4-FFF2-40B4-BE49-F238E27FC236}">
                <a16:creationId xmlns:a16="http://schemas.microsoft.com/office/drawing/2014/main" id="{A6DF235F-DA99-E5E4-5B82-1C288FFCF87F}"/>
              </a:ext>
            </a:extLst>
          </p:cNvPr>
          <p:cNvSpPr/>
          <p:nvPr/>
        </p:nvSpPr>
        <p:spPr>
          <a:xfrm>
            <a:off x="6483096" y="2246808"/>
            <a:ext cx="3908744" cy="822579"/>
          </a:xfrm>
          <a:prstGeom prst="wedgeRectCallout">
            <a:avLst>
              <a:gd name="adj1" fmla="val -29255"/>
              <a:gd name="adj2" fmla="val -70895"/>
            </a:avLst>
          </a:prstGeom>
          <a:solidFill>
            <a:schemeClr val="accent2">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「企画提案書参考フォーマット」を削除して</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dirty="0">
                <a:solidFill>
                  <a:prstClr val="black"/>
                </a:solidFill>
                <a:latin typeface="Meiryo UI" panose="020B0604030504040204" pitchFamily="50" charset="-128"/>
                <a:ea typeface="Meiryo UI" panose="020B0604030504040204" pitchFamily="50" charset="-128"/>
              </a:rPr>
              <a:t>プロジェクト名の記載をしてください</a:t>
            </a:r>
            <a:endParaRPr kumimoji="1" lang="en-US" altLang="ja-JP" sz="1200" dirty="0">
              <a:solidFill>
                <a:prstClr val="black"/>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（こちらのメッセージボックスも削除してください）</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010406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9">
            <a:extLst>
              <a:ext uri="{FF2B5EF4-FFF2-40B4-BE49-F238E27FC236}">
                <a16:creationId xmlns:a16="http://schemas.microsoft.com/office/drawing/2014/main" id="{FDCD27AD-BD2B-429E-A95B-962769E92377}"/>
              </a:ext>
            </a:extLst>
          </p:cNvPr>
          <p:cNvSpPr>
            <a:spLocks noGrp="1"/>
          </p:cNvSpPr>
          <p:nvPr>
            <p:ph type="title"/>
          </p:nvPr>
        </p:nvSpPr>
        <p:spPr>
          <a:xfrm>
            <a:off x="1143000" y="67443"/>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6</a:t>
            </a:r>
            <a:r>
              <a:rPr lang="ja-JP" altLang="en-US" sz="2400" b="1">
                <a:latin typeface="Meiryo UI" panose="020B0604030504040204" pitchFamily="50" charset="-128"/>
                <a:ea typeface="Meiryo UI" panose="020B0604030504040204" pitchFamily="50" charset="-128"/>
              </a:rPr>
              <a:t>．実現性</a:t>
            </a:r>
          </a:p>
        </p:txBody>
      </p:sp>
      <p:sp>
        <p:nvSpPr>
          <p:cNvPr id="6" name="スライド番号プレースホルダー 3">
            <a:extLst>
              <a:ext uri="{FF2B5EF4-FFF2-40B4-BE49-F238E27FC236}">
                <a16:creationId xmlns:a16="http://schemas.microsoft.com/office/drawing/2014/main" id="{111A8A1F-DDF1-5087-E417-DED393241841}"/>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9</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240C0CE-E759-F3A5-571A-EEF4472A0B02}"/>
              </a:ext>
            </a:extLst>
          </p:cNvPr>
          <p:cNvSpPr/>
          <p:nvPr/>
        </p:nvSpPr>
        <p:spPr>
          <a:xfrm>
            <a:off x="263525" y="114120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適切な推進体制を構築し、必要なスキルを有した人材等のリソースを準備しているか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プロジェクトを実現するための体制について示しているか</a:t>
            </a:r>
          </a:p>
          <a:p>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コンテンツ プレースホルダー 2">
            <a:extLst>
              <a:ext uri="{FF2B5EF4-FFF2-40B4-BE49-F238E27FC236}">
                <a16:creationId xmlns:a16="http://schemas.microsoft.com/office/drawing/2014/main" id="{B50092AB-EBCD-654E-E9F5-E5EDF8D4C66C}"/>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6</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1</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プロジェクト実現に向けた体制確保</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50304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4863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6</a:t>
            </a:r>
            <a:r>
              <a:rPr lang="ja-JP" altLang="en-US" sz="2400" b="1">
                <a:latin typeface="Meiryo UI" panose="020B0604030504040204" pitchFamily="50" charset="-128"/>
                <a:ea typeface="Meiryo UI" panose="020B0604030504040204" pitchFamily="50" charset="-128"/>
              </a:rPr>
              <a:t>．実現性</a:t>
            </a:r>
          </a:p>
        </p:txBody>
      </p:sp>
      <p:sp>
        <p:nvSpPr>
          <p:cNvPr id="2" name="スライド番号プレースホルダー 3">
            <a:extLst>
              <a:ext uri="{FF2B5EF4-FFF2-40B4-BE49-F238E27FC236}">
                <a16:creationId xmlns:a16="http://schemas.microsoft.com/office/drawing/2014/main" id="{FF52730F-5EDF-A4F6-4781-6B7835B30169}"/>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10</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34EA7C8-68F9-0F99-8B83-9D2FC671BD9E}"/>
              </a:ext>
            </a:extLst>
          </p:cNvPr>
          <p:cNvSpPr/>
          <p:nvPr/>
        </p:nvSpPr>
        <p:spPr>
          <a:xfrm>
            <a:off x="263525" y="114120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現状分析に基づき、</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等の目標が設定されており、検証方法</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前後比較等</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が明確化できているか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今年度達成すべき目標・成果に対して、適切な効果検証方法が設計されているか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明確な目標が設定されているか</a:t>
            </a:r>
          </a:p>
          <a:p>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4" name="コンテンツ プレースホルダー 2">
            <a:extLst>
              <a:ext uri="{FF2B5EF4-FFF2-40B4-BE49-F238E27FC236}">
                <a16:creationId xmlns:a16="http://schemas.microsoft.com/office/drawing/2014/main" id="{A383ACF0-9340-5ECB-1969-D26B0A69C94A}"/>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6</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2</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適切かつ明確な効果検証方法</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41153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45915"/>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6</a:t>
            </a:r>
            <a:r>
              <a:rPr lang="ja-JP" altLang="en-US" sz="2400" b="1">
                <a:latin typeface="Meiryo UI" panose="020B0604030504040204" pitchFamily="50" charset="-128"/>
                <a:ea typeface="Meiryo UI" panose="020B0604030504040204" pitchFamily="50" charset="-128"/>
              </a:rPr>
              <a:t>．実現性</a:t>
            </a:r>
          </a:p>
        </p:txBody>
      </p:sp>
      <p:sp>
        <p:nvSpPr>
          <p:cNvPr id="2" name="スライド番号プレースホルダー 3">
            <a:extLst>
              <a:ext uri="{FF2B5EF4-FFF2-40B4-BE49-F238E27FC236}">
                <a16:creationId xmlns:a16="http://schemas.microsoft.com/office/drawing/2014/main" id="{1AE6B0C8-C3BA-1B84-65C8-773840F31B4C}"/>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11</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A93D2323-52B9-EB22-B136-6C35FBBB55F3}"/>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プロジェクト進行にあたっての進捗管理手法とマイルストーンを設定しているか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プロジェクト進行のスケジュール及びマイルストーンを適切に設計できているか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進捗管理手法が明確に示されているか</a:t>
            </a:r>
          </a:p>
          <a:p>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4" name="コンテンツ プレースホルダー 2">
            <a:extLst>
              <a:ext uri="{FF2B5EF4-FFF2-40B4-BE49-F238E27FC236}">
                <a16:creationId xmlns:a16="http://schemas.microsoft.com/office/drawing/2014/main" id="{FB17A935-D9D8-EA17-A8F0-A4E1B7566AEB}"/>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6</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3</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適切かつ明確な進捗管理方法</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13579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67938"/>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7</a:t>
            </a:r>
            <a:r>
              <a:rPr lang="ja-JP" altLang="en-US" sz="2400" b="1">
                <a:latin typeface="Meiryo UI" panose="020B0604030504040204" pitchFamily="50" charset="-128"/>
                <a:ea typeface="Meiryo UI" panose="020B0604030504040204" pitchFamily="50" charset="-128"/>
              </a:rPr>
              <a:t>．安全性</a:t>
            </a:r>
          </a:p>
        </p:txBody>
      </p:sp>
      <p:sp>
        <p:nvSpPr>
          <p:cNvPr id="2" name="スライド番号プレースホルダー 3">
            <a:extLst>
              <a:ext uri="{FF2B5EF4-FFF2-40B4-BE49-F238E27FC236}">
                <a16:creationId xmlns:a16="http://schemas.microsoft.com/office/drawing/2014/main" id="{61F31F48-ECD4-BE65-E179-EB43533A7913}"/>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12</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F39D0071-F50F-054E-803B-15FDECFCE0BE}"/>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関係法令を遵守したものとなっているか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関係法令を踏まえ十分な対応が記載されているか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endParaRPr lang="ja-JP" altLang="en-US" sz="1400" dirty="0">
              <a:solidFill>
                <a:srgbClr val="FF0000"/>
              </a:solidFill>
              <a:latin typeface="Meiryo UI" panose="020B0604030504040204" pitchFamily="50" charset="-128"/>
              <a:ea typeface="Meiryo UI" panose="020B0604030504040204" pitchFamily="50" charset="-128"/>
            </a:endParaRPr>
          </a:p>
          <a:p>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実施するプロジェクトにおいて、遵守すべき関係法令やデータの活用について順守すべきガイドライン等がある際は記載してください。</a:t>
            </a:r>
            <a:endParaRPr lang="ja-JP" altLang="en-US" sz="1400" strike="dblStrike"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4" name="コンテンツ プレースホルダー 2">
            <a:extLst>
              <a:ext uri="{FF2B5EF4-FFF2-40B4-BE49-F238E27FC236}">
                <a16:creationId xmlns:a16="http://schemas.microsoft.com/office/drawing/2014/main" id="{78054A24-F806-AE01-25E1-91D2C441F64C}"/>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7</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1</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法令の遵守</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417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67938"/>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7</a:t>
            </a:r>
            <a:r>
              <a:rPr lang="ja-JP" altLang="en-US" sz="2400" b="1">
                <a:latin typeface="Meiryo UI" panose="020B0604030504040204" pitchFamily="50" charset="-128"/>
                <a:ea typeface="Meiryo UI" panose="020B0604030504040204" pitchFamily="50" charset="-128"/>
              </a:rPr>
              <a:t>．安全性</a:t>
            </a:r>
          </a:p>
        </p:txBody>
      </p:sp>
      <p:sp>
        <p:nvSpPr>
          <p:cNvPr id="2" name="スライド番号プレースホルダー 3">
            <a:extLst>
              <a:ext uri="{FF2B5EF4-FFF2-40B4-BE49-F238E27FC236}">
                <a16:creationId xmlns:a16="http://schemas.microsoft.com/office/drawing/2014/main" id="{6E010FA5-258C-F003-9324-18CCCFDD574E}"/>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13</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42DD5C23-77B7-6E46-89F9-F265DCD3942C}"/>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データ管理における方針やデータ管理体制を適切に構築しているか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データ管理における適切な方針と十分な対応が示されているか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個人情報を扱う場合、取扱い実績を十分に有しているか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268287" lvl="1"/>
            <a:endParaRPr lang="en-US" altLang="ja-JP" sz="1400" dirty="0">
              <a:solidFill>
                <a:srgbClr val="FF0000"/>
              </a:solidFill>
              <a:latin typeface="Meiryo UI" panose="020B0604030504040204" pitchFamily="50" charset="-128"/>
              <a:ea typeface="Meiryo UI" panose="020B0604030504040204" pitchFamily="50" charset="-128"/>
            </a:endParaRPr>
          </a:p>
          <a:p>
            <a:pPr marL="266700" lvl="1" indent="-266700"/>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本事業で活用するデータの内訳を記載してください。</a:t>
            </a:r>
          </a:p>
        </p:txBody>
      </p:sp>
      <p:sp>
        <p:nvSpPr>
          <p:cNvPr id="4" name="コンテンツ プレースホルダー 2">
            <a:extLst>
              <a:ext uri="{FF2B5EF4-FFF2-40B4-BE49-F238E27FC236}">
                <a16:creationId xmlns:a16="http://schemas.microsoft.com/office/drawing/2014/main" id="{8A61462A-5D36-52B4-324A-A6378B90DCAD}"/>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7</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2</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データ管理</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34987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708E94E-DE16-9173-EB6D-E49ABA03D1FB}"/>
              </a:ext>
            </a:extLst>
          </p:cNvPr>
          <p:cNvGraphicFramePr>
            <a:graphicFrameLocks noChangeAspect="1"/>
          </p:cNvGraphicFramePr>
          <p:nvPr>
            <p:custDataLst>
              <p:tags r:id="rId1"/>
            </p:custData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C708E94E-DE16-9173-EB6D-E49ABA03D1FB}"/>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45713"/>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8</a:t>
            </a:r>
            <a:r>
              <a:rPr lang="ja-JP" altLang="en-US" sz="2400" b="1">
                <a:latin typeface="Meiryo UI" panose="020B0604030504040204" pitchFamily="50" charset="-128"/>
                <a:ea typeface="Meiryo UI" panose="020B0604030504040204" pitchFamily="50" charset="-128"/>
              </a:rPr>
              <a:t>．還元性</a:t>
            </a:r>
          </a:p>
        </p:txBody>
      </p:sp>
      <p:sp>
        <p:nvSpPr>
          <p:cNvPr id="3" name="スライド番号プレースホルダー 3">
            <a:extLst>
              <a:ext uri="{FF2B5EF4-FFF2-40B4-BE49-F238E27FC236}">
                <a16:creationId xmlns:a16="http://schemas.microsoft.com/office/drawing/2014/main" id="{C9547809-1A60-97E7-2413-76BF6E6EDDFA}"/>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14</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45474F28-930A-4569-FCC0-6FB5C814EE4F}"/>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事業を通じて得られたデータを</a:t>
            </a:r>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に還元できるか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どのようなデータを</a:t>
            </a:r>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と連携できるかについて具体的に示されているか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endParaRPr lang="en-US" altLang="ja-JP" sz="1400" dirty="0">
              <a:solidFill>
                <a:srgbClr val="FF0000"/>
              </a:solidFill>
              <a:latin typeface="Meiryo UI" panose="020B0604030504040204" pitchFamily="50" charset="-128"/>
              <a:ea typeface="Meiryo UI" panose="020B0604030504040204" pitchFamily="50" charset="-128"/>
            </a:endParaRPr>
          </a:p>
          <a:p>
            <a:r>
              <a:rPr lang="en-US" altLang="ja-JP" sz="1400" dirty="0">
                <a:solidFill>
                  <a:srgbClr val="FF0000"/>
                </a:solidFill>
                <a:latin typeface="Meiryo UI" panose="020B0604030504040204" pitchFamily="50" charset="-128"/>
                <a:ea typeface="Meiryo UI" panose="020B0604030504040204" pitchFamily="50" charset="-128"/>
              </a:rPr>
              <a:t>※7-2</a:t>
            </a:r>
            <a:r>
              <a:rPr lang="ja-JP" altLang="en-US" sz="1400" dirty="0">
                <a:solidFill>
                  <a:srgbClr val="FF0000"/>
                </a:solidFill>
                <a:latin typeface="Meiryo UI" panose="020B0604030504040204" pitchFamily="50" charset="-128"/>
                <a:ea typeface="Meiryo UI" panose="020B0604030504040204" pitchFamily="50" charset="-128"/>
              </a:rPr>
              <a:t>で示されたデータのうち、どのようなデータを</a:t>
            </a:r>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へ掲載できるかや、会員間への共有ができるかについて具体的に記載してください。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データ連携基盤への連携条件については、</a:t>
            </a:r>
            <a:r>
              <a:rPr lang="en-US" altLang="ja-JP" sz="1400" dirty="0">
                <a:solidFill>
                  <a:srgbClr val="FF0000"/>
                </a:solidFill>
                <a:latin typeface="Meiryo UI" panose="020B0604030504040204" pitchFamily="50" charset="-128"/>
                <a:ea typeface="Meiryo UI" panose="020B0604030504040204" pitchFamily="50" charset="-128"/>
                <a:hlinkClick r:id="rId6"/>
              </a:rPr>
              <a:t>https://www.tdpf-hp.metro.tokyo.lg.jp/services/</a:t>
            </a:r>
            <a:r>
              <a:rPr lang="ja-JP" altLang="en-US" sz="1400" dirty="0">
                <a:solidFill>
                  <a:srgbClr val="FF0000"/>
                </a:solidFill>
                <a:latin typeface="Meiryo UI" panose="020B0604030504040204" pitchFamily="50" charset="-128"/>
                <a:ea typeface="Meiryo UI" panose="020B0604030504040204" pitchFamily="50" charset="-128"/>
              </a:rPr>
              <a:t>内「データ提供について」の各書類をご確認ください。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924600F6-4D98-3448-5F5A-84D4BB210BA4}"/>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8</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1</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【TDPF</a:t>
            </a:r>
            <a:r>
              <a:rPr lang="ja-JP" altLang="en-US" sz="1800" b="1" u="sng">
                <a:latin typeface="Meiryo UI" panose="020B0604030504040204" pitchFamily="50" charset="-128"/>
                <a:ea typeface="Meiryo UI" panose="020B0604030504040204" pitchFamily="50" charset="-128"/>
              </a:rPr>
              <a:t>へデータの還元</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9824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6E3C0D9-4187-303B-F5F0-0A2CDF5753CB}"/>
              </a:ext>
            </a:extLst>
          </p:cNvPr>
          <p:cNvGraphicFramePr>
            <a:graphicFrameLocks noChangeAspect="1"/>
          </p:cNvGraphicFramePr>
          <p:nvPr>
            <p:custDataLst>
              <p:tags r:id="rId1"/>
            </p:custDataLst>
            <p:extLst>
              <p:ext uri="{D42A27DB-BD31-4B8C-83A1-F6EECF244321}">
                <p14:modId xmlns:p14="http://schemas.microsoft.com/office/powerpoint/2010/main" val="3362158239"/>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E6E3C0D9-4187-303B-F5F0-0A2CDF5753CB}"/>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67938"/>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8</a:t>
            </a:r>
            <a:r>
              <a:rPr lang="ja-JP" altLang="en-US" sz="2400" b="1">
                <a:latin typeface="Meiryo UI" panose="020B0604030504040204" pitchFamily="50" charset="-128"/>
                <a:ea typeface="Meiryo UI" panose="020B0604030504040204" pitchFamily="50" charset="-128"/>
              </a:rPr>
              <a:t>．還元性</a:t>
            </a:r>
          </a:p>
        </p:txBody>
      </p:sp>
      <p:sp>
        <p:nvSpPr>
          <p:cNvPr id="3" name="スライド番号プレースホルダー 3">
            <a:extLst>
              <a:ext uri="{FF2B5EF4-FFF2-40B4-BE49-F238E27FC236}">
                <a16:creationId xmlns:a16="http://schemas.microsoft.com/office/drawing/2014/main" id="{8CA7A21B-A73E-243F-0A44-FAB0D5782F99}"/>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15</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B99F460-D7A6-E6DE-18A2-49366A6BDD95}"/>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事業を通じて</a:t>
            </a:r>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会員コミュニティを醸成できるか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事業を通じて得られた成果を会員へ発信し、会員間の連携を促進できるか</a:t>
            </a:r>
          </a:p>
        </p:txBody>
      </p:sp>
      <p:sp>
        <p:nvSpPr>
          <p:cNvPr id="6" name="コンテンツ プレースホルダー 2">
            <a:extLst>
              <a:ext uri="{FF2B5EF4-FFF2-40B4-BE49-F238E27FC236}">
                <a16:creationId xmlns:a16="http://schemas.microsoft.com/office/drawing/2014/main" id="{E9C317E5-D81A-2D61-D114-9390B0416D7E}"/>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8</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2</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【TDPF</a:t>
            </a:r>
            <a:r>
              <a:rPr lang="ja-JP" altLang="en-US" sz="1800" b="1" u="sng">
                <a:latin typeface="Meiryo UI" panose="020B0604030504040204" pitchFamily="50" charset="-128"/>
                <a:ea typeface="Meiryo UI" panose="020B0604030504040204" pitchFamily="50" charset="-128"/>
              </a:rPr>
              <a:t>会員コミュニティの醸成</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14504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5B15048-8F34-186C-1B5B-78F258E08757}"/>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令和７年度の事業にかかる経費を記載してください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本書には概算で記載し、採択後に詳細を提出してください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複数事業者体制で実施する場合は、どの事業者が申請する経費か明記してください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graphicFrame>
        <p:nvGraphicFramePr>
          <p:cNvPr id="2" name="think-cell data - do not delete" hidden="1">
            <a:extLst>
              <a:ext uri="{FF2B5EF4-FFF2-40B4-BE49-F238E27FC236}">
                <a16:creationId xmlns:a16="http://schemas.microsoft.com/office/drawing/2014/main" id="{A9377881-7818-E1CB-7A4D-267CEF38A24B}"/>
              </a:ext>
            </a:extLst>
          </p:cNvPr>
          <p:cNvGraphicFramePr>
            <a:graphicFrameLocks noChangeAspect="1"/>
          </p:cNvGraphicFramePr>
          <p:nvPr>
            <p:custDataLst>
              <p:tags r:id="rId1"/>
            </p:custDataLst>
            <p:extLst>
              <p:ext uri="{D42A27DB-BD31-4B8C-83A1-F6EECF244321}">
                <p14:modId xmlns:p14="http://schemas.microsoft.com/office/powerpoint/2010/main" val="1551521031"/>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A9377881-7818-E1CB-7A4D-267CEF38A24B}"/>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5865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9</a:t>
            </a:r>
            <a:r>
              <a:rPr lang="ja-JP" altLang="en-US" sz="2400" b="1">
                <a:latin typeface="Meiryo UI" panose="020B0604030504040204" pitchFamily="50" charset="-128"/>
                <a:ea typeface="Meiryo UI" panose="020B0604030504040204" pitchFamily="50" charset="-128"/>
              </a:rPr>
              <a:t>．経費</a:t>
            </a:r>
          </a:p>
        </p:txBody>
      </p:sp>
      <p:graphicFrame>
        <p:nvGraphicFramePr>
          <p:cNvPr id="3" name="表 2">
            <a:extLst>
              <a:ext uri="{FF2B5EF4-FFF2-40B4-BE49-F238E27FC236}">
                <a16:creationId xmlns:a16="http://schemas.microsoft.com/office/drawing/2014/main" id="{B26EF49F-DB43-DFD9-5CD7-646ECCC83FBF}"/>
              </a:ext>
            </a:extLst>
          </p:cNvPr>
          <p:cNvGraphicFramePr>
            <a:graphicFrameLocks noGrp="1"/>
          </p:cNvGraphicFramePr>
          <p:nvPr>
            <p:extLst>
              <p:ext uri="{D42A27DB-BD31-4B8C-83A1-F6EECF244321}">
                <p14:modId xmlns:p14="http://schemas.microsoft.com/office/powerpoint/2010/main" val="1329603135"/>
              </p:ext>
            </p:extLst>
          </p:nvPr>
        </p:nvGraphicFramePr>
        <p:xfrm>
          <a:off x="800100" y="2366045"/>
          <a:ext cx="10391775" cy="3313440"/>
        </p:xfrm>
        <a:graphic>
          <a:graphicData uri="http://schemas.openxmlformats.org/drawingml/2006/table">
            <a:tbl>
              <a:tblPr>
                <a:tableStyleId>{5C22544A-7EE6-4342-B048-85BDC9FD1C3A}</a:tableStyleId>
              </a:tblPr>
              <a:tblGrid>
                <a:gridCol w="1456362">
                  <a:extLst>
                    <a:ext uri="{9D8B030D-6E8A-4147-A177-3AD203B41FA5}">
                      <a16:colId xmlns:a16="http://schemas.microsoft.com/office/drawing/2014/main" val="1414677474"/>
                    </a:ext>
                  </a:extLst>
                </a:gridCol>
                <a:gridCol w="3897685">
                  <a:extLst>
                    <a:ext uri="{9D8B030D-6E8A-4147-A177-3AD203B41FA5}">
                      <a16:colId xmlns:a16="http://schemas.microsoft.com/office/drawing/2014/main" val="2843000391"/>
                    </a:ext>
                  </a:extLst>
                </a:gridCol>
                <a:gridCol w="1594508">
                  <a:extLst>
                    <a:ext uri="{9D8B030D-6E8A-4147-A177-3AD203B41FA5}">
                      <a16:colId xmlns:a16="http://schemas.microsoft.com/office/drawing/2014/main" val="2222830274"/>
                    </a:ext>
                  </a:extLst>
                </a:gridCol>
                <a:gridCol w="3443220">
                  <a:extLst>
                    <a:ext uri="{9D8B030D-6E8A-4147-A177-3AD203B41FA5}">
                      <a16:colId xmlns:a16="http://schemas.microsoft.com/office/drawing/2014/main" val="2930214744"/>
                    </a:ext>
                  </a:extLst>
                </a:gridCol>
              </a:tblGrid>
              <a:tr h="207639">
                <a:tc>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区分</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実施項目</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費用（円）</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備考</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22258018"/>
                  </a:ext>
                </a:extLst>
              </a:tr>
              <a:tr h="221901">
                <a:tc rowSpan="8">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事業費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b="0" i="0" u="none" strike="noStrike">
                          <a:solidFill>
                            <a:schemeClr val="tx1"/>
                          </a:solidFill>
                          <a:effectLst/>
                          <a:latin typeface="Meiryo UI" panose="020B0604030504040204" pitchFamily="50" charset="-128"/>
                          <a:ea typeface="Meiryo UI" panose="020B0604030504040204" pitchFamily="50" charset="-128"/>
                        </a:rPr>
                        <a:t>システム開発費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90995849"/>
                  </a:ext>
                </a:extLst>
              </a:tr>
              <a:tr h="221901">
                <a:tc vMerge="1">
                  <a:txBody>
                    <a:bodyPr/>
                    <a:lstStyle/>
                    <a:p>
                      <a:endParaRPr kumimoji="1" lang="ja-JP" altLang="en-US"/>
                    </a:p>
                  </a:txBody>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モニター募集のための広告費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b="0" i="0" u="none" strike="noStrike">
                          <a:solidFill>
                            <a:schemeClr val="tx1"/>
                          </a:solidFill>
                          <a:effectLst/>
                          <a:latin typeface="Meiryo UI" panose="020B0604030504040204" pitchFamily="50" charset="-128"/>
                          <a:ea typeface="Meiryo UI" panose="020B0604030504040204" pitchFamily="50" charset="-128"/>
                        </a:rPr>
                        <a:t>チラシ、</a:t>
                      </a:r>
                      <a:r>
                        <a:rPr lang="en-US" altLang="ja-JP" sz="1200" b="0" i="0" u="none" strike="noStrike">
                          <a:solidFill>
                            <a:schemeClr val="tx1"/>
                          </a:solidFill>
                          <a:effectLst/>
                          <a:latin typeface="Meiryo UI" panose="020B0604030504040204" pitchFamily="50" charset="-128"/>
                          <a:ea typeface="Meiryo UI" panose="020B0604030504040204" pitchFamily="50" charset="-128"/>
                        </a:rPr>
                        <a:t>WEB</a:t>
                      </a:r>
                      <a:r>
                        <a:rPr lang="ja-JP" altLang="en-US" sz="1200" b="0" i="0" u="none" strike="noStrike">
                          <a:solidFill>
                            <a:schemeClr val="tx1"/>
                          </a:solidFill>
                          <a:effectLst/>
                          <a:latin typeface="Meiryo UI" panose="020B0604030504040204" pitchFamily="50" charset="-128"/>
                          <a:ea typeface="Meiryo UI" panose="020B0604030504040204" pitchFamily="50" charset="-128"/>
                        </a:rPr>
                        <a:t>広告等を想定</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5271275"/>
                  </a:ext>
                </a:extLst>
              </a:tr>
              <a:tr h="221901">
                <a:tc vMerge="1">
                  <a:txBody>
                    <a:bodyPr/>
                    <a:lstStyle/>
                    <a:p>
                      <a:endParaRPr kumimoji="1" lang="ja-JP" altLang="en-US"/>
                    </a:p>
                  </a:txBody>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ja-JP" sz="1200" u="none" strike="noStrike">
                          <a:solidFill>
                            <a:schemeClr val="tx1"/>
                          </a:solidFill>
                          <a:effectLst/>
                          <a:latin typeface="Meiryo UI" panose="020B0604030504040204" pitchFamily="50" charset="-128"/>
                          <a:ea typeface="Meiryo UI" panose="020B0604030504040204" pitchFamily="50" charset="-128"/>
                        </a:rPr>
                        <a:t>XXX</a:t>
                      </a:r>
                      <a:r>
                        <a:rPr lang="ja-JP" altLang="en-US" sz="1200" u="none" strike="noStrike">
                          <a:solidFill>
                            <a:schemeClr val="tx1"/>
                          </a:solidFill>
                          <a:effectLst/>
                          <a:latin typeface="Meiryo UI" panose="020B0604030504040204" pitchFamily="50" charset="-128"/>
                          <a:ea typeface="Meiryo UI" panose="020B0604030504040204" pitchFamily="50" charset="-128"/>
                        </a:rPr>
                        <a:t>円</a:t>
                      </a:r>
                      <a:r>
                        <a:rPr lang="en-US" altLang="ja-JP" sz="1200" u="none" strike="noStrike">
                          <a:solidFill>
                            <a:schemeClr val="tx1"/>
                          </a:solidFill>
                          <a:effectLst/>
                          <a:latin typeface="Meiryo UI" panose="020B0604030504040204" pitchFamily="50" charset="-128"/>
                          <a:ea typeface="Meiryo UI" panose="020B0604030504040204" pitchFamily="50" charset="-128"/>
                        </a:rPr>
                        <a:t>×6</a:t>
                      </a:r>
                      <a:r>
                        <a:rPr lang="ja-JP" altLang="en-US" sz="1200" u="none" strike="noStrike">
                          <a:solidFill>
                            <a:schemeClr val="tx1"/>
                          </a:solidFill>
                          <a:effectLst/>
                          <a:latin typeface="Meiryo UI" panose="020B0604030504040204" pitchFamily="50" charset="-128"/>
                          <a:ea typeface="Meiryo UI" panose="020B0604030504040204" pitchFamily="50" charset="-128"/>
                        </a:rPr>
                        <a:t>カ月</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9100804"/>
                  </a:ext>
                </a:extLst>
              </a:tr>
              <a:tr h="221901">
                <a:tc vMerge="1">
                  <a:txBody>
                    <a:bodyPr/>
                    <a:lstStyle/>
                    <a:p>
                      <a:endParaRPr kumimoji="1" lang="ja-JP" altLang="en-US"/>
                    </a:p>
                  </a:txBody>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3315476"/>
                  </a:ext>
                </a:extLst>
              </a:tr>
              <a:tr h="221901">
                <a:tc vMerge="1">
                  <a:txBody>
                    <a:bodyPr/>
                    <a:lstStyle/>
                    <a:p>
                      <a:pPr algn="ctr"/>
                      <a:r>
                        <a:rPr kumimoji="1" lang="en-US" altLang="ja-JP" sz="1200" u="none" strike="noStrike">
                          <a:solidFill>
                            <a:schemeClr val="tx1"/>
                          </a:solidFill>
                          <a:effectLst/>
                          <a:latin typeface="Meiryo UI" panose="020B0604030504040204" pitchFamily="50" charset="-128"/>
                          <a:ea typeface="Meiryo UI" panose="020B0604030504040204" pitchFamily="50" charset="-128"/>
                        </a:rPr>
                        <a:t>XXX</a:t>
                      </a:r>
                      <a:endParaRPr kumimoji="1" lang="ja-JP" altLang="en-US" sz="1200"/>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8191430"/>
                  </a:ext>
                </a:extLst>
              </a:tr>
              <a:tr h="221901">
                <a:tc vMerge="1">
                  <a:txBody>
                    <a:bodyPr/>
                    <a:lstStyle/>
                    <a:p>
                      <a:endParaRPr kumimoji="1" lang="ja-JP" altLang="en-US"/>
                    </a:p>
                  </a:txBody>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8047367"/>
                  </a:ext>
                </a:extLst>
              </a:tr>
              <a:tr h="221901">
                <a:tc vMerge="1">
                  <a:txBody>
                    <a:bodyPr/>
                    <a:lstStyle/>
                    <a:p>
                      <a:endParaRPr kumimoji="1" lang="ja-JP" altLang="en-US"/>
                    </a:p>
                  </a:txBody>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4211976"/>
                  </a:ext>
                </a:extLst>
              </a:tr>
              <a:tr h="221901">
                <a:tc vMerge="1">
                  <a:txBody>
                    <a:bodyPr/>
                    <a:lstStyle/>
                    <a:p>
                      <a:endParaRPr kumimoji="1" lang="ja-JP" altLang="en-US"/>
                    </a:p>
                  </a:txBody>
                  <a:tcPr/>
                </a:tc>
                <a:tc>
                  <a:txBody>
                    <a:bodyPr/>
                    <a:lstStyle/>
                    <a:p>
                      <a:pPr algn="l" fontAlgn="ct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8330540"/>
                  </a:ext>
                </a:extLst>
              </a:tr>
              <a:tr h="221901">
                <a:tc gridSpan="2">
                  <a:txBody>
                    <a:bodyPr/>
                    <a:lstStyle/>
                    <a:p>
                      <a:pPr algn="ctr" fontAlgn="ctr"/>
                      <a:r>
                        <a:rPr lang="ja-JP" altLang="en-US" sz="1200" b="0" i="0" u="none" strike="noStrike">
                          <a:solidFill>
                            <a:srgbClr val="000000"/>
                          </a:solidFill>
                          <a:effectLst/>
                          <a:latin typeface="Meiryo UI" panose="020B0604030504040204" pitchFamily="50" charset="-128"/>
                          <a:ea typeface="Meiryo UI" panose="020B0604030504040204" pitchFamily="50" charset="-128"/>
                        </a:rPr>
                        <a:t>一般管理費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63361600"/>
                  </a:ext>
                </a:extLst>
              </a:tr>
              <a:tr h="221901">
                <a:tc gridSpan="2">
                  <a:txBody>
                    <a:bodyPr/>
                    <a:lstStyle/>
                    <a:p>
                      <a:pPr algn="ctr" fontAlgn="ctr"/>
                      <a:r>
                        <a:rPr lang="ja-JP" altLang="en-US" sz="1200" u="none" strike="noStrike">
                          <a:effectLst/>
                          <a:latin typeface="Meiryo UI" panose="020B0604030504040204" pitchFamily="50" charset="-128"/>
                          <a:ea typeface="Meiryo UI" panose="020B0604030504040204" pitchFamily="50" charset="-128"/>
                        </a:rPr>
                        <a:t>小　　計</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a:effectLst/>
                        </a:rPr>
                        <a:t>　</a:t>
                      </a:r>
                      <a:endParaRPr lang="ja-JP" altLang="en-US" sz="900" b="0"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a:effectLst/>
                          <a:latin typeface="Meiryo UI" panose="020B0604030504040204" pitchFamily="50" charset="-128"/>
                          <a:ea typeface="Meiryo UI" panose="020B0604030504040204" pitchFamily="50" charset="-128"/>
                        </a:rPr>
                        <a:t>　</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71403055"/>
                  </a:ext>
                </a:extLst>
              </a:tr>
              <a:tr h="221901">
                <a:tc gridSpan="2">
                  <a:txBody>
                    <a:bodyPr/>
                    <a:lstStyle/>
                    <a:p>
                      <a:pPr algn="ctr" fontAlgn="ctr"/>
                      <a:r>
                        <a:rPr lang="ja-JP" altLang="en-US" sz="1200" u="none" strike="noStrike">
                          <a:effectLst/>
                          <a:latin typeface="Meiryo UI" panose="020B0604030504040204" pitchFamily="50" charset="-128"/>
                          <a:ea typeface="Meiryo UI" panose="020B0604030504040204" pitchFamily="50" charset="-128"/>
                        </a:rPr>
                        <a:t>消費税及び地方消費税</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a:effectLst/>
                        </a:rPr>
                        <a:t>　</a:t>
                      </a:r>
                      <a:endParaRPr lang="ja-JP" altLang="en-US" sz="900" b="0"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a:effectLst/>
                          <a:latin typeface="Meiryo UI" panose="020B0604030504040204" pitchFamily="50" charset="-128"/>
                          <a:ea typeface="Meiryo UI" panose="020B0604030504040204" pitchFamily="50" charset="-128"/>
                        </a:rPr>
                        <a:t>　</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77178353"/>
                  </a:ext>
                </a:extLst>
              </a:tr>
              <a:tr h="221901">
                <a:tc gridSpan="2">
                  <a:txBody>
                    <a:bodyPr/>
                    <a:lstStyle/>
                    <a:p>
                      <a:pPr algn="ctr" fontAlgn="ctr"/>
                      <a:r>
                        <a:rPr lang="ja-JP" altLang="en-US" sz="1200" u="none" strike="noStrike">
                          <a:effectLst/>
                          <a:latin typeface="Meiryo UI" panose="020B0604030504040204" pitchFamily="50" charset="-128"/>
                          <a:ea typeface="Meiryo UI" panose="020B0604030504040204" pitchFamily="50" charset="-128"/>
                        </a:rPr>
                        <a:t>合　　計</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a:effectLst/>
                        </a:rPr>
                        <a:t>　</a:t>
                      </a:r>
                      <a:endParaRPr lang="ja-JP" altLang="en-US" sz="900" b="0"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8055976"/>
                  </a:ext>
                </a:extLst>
              </a:tr>
            </a:tbl>
          </a:graphicData>
        </a:graphic>
      </p:graphicFrame>
      <p:sp>
        <p:nvSpPr>
          <p:cNvPr id="8" name="コンテンツ プレースホルダー 2">
            <a:extLst>
              <a:ext uri="{FF2B5EF4-FFF2-40B4-BE49-F238E27FC236}">
                <a16:creationId xmlns:a16="http://schemas.microsoft.com/office/drawing/2014/main" id="{DBDCD694-26F9-2F58-BCE2-70F1C8EF4521}"/>
              </a:ext>
            </a:extLst>
          </p:cNvPr>
          <p:cNvSpPr txBox="1">
            <a:spLocks/>
          </p:cNvSpPr>
          <p:nvPr/>
        </p:nvSpPr>
        <p:spPr bwMode="auto">
          <a:xfrm>
            <a:off x="800100" y="2101411"/>
            <a:ext cx="9367934"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None/>
            </a:pPr>
            <a:r>
              <a:rPr lang="en-US" altLang="ja-JP" sz="1200">
                <a:solidFill>
                  <a:srgbClr val="FF0000"/>
                </a:solidFill>
                <a:latin typeface="Meiryo UI" panose="020B0604030504040204" pitchFamily="50" charset="-128"/>
                <a:ea typeface="Meiryo UI" panose="020B0604030504040204" pitchFamily="50" charset="-128"/>
              </a:rPr>
              <a:t>※</a:t>
            </a:r>
            <a:r>
              <a:rPr lang="ja-JP" altLang="en-US" sz="1200">
                <a:solidFill>
                  <a:srgbClr val="FF0000"/>
                </a:solidFill>
                <a:latin typeface="Meiryo UI" panose="020B0604030504040204" pitchFamily="50" charset="-128"/>
                <a:ea typeface="Meiryo UI" panose="020B0604030504040204" pitchFamily="50" charset="-128"/>
              </a:rPr>
              <a:t>経費の記入例</a:t>
            </a:r>
          </a:p>
        </p:txBody>
      </p:sp>
      <p:sp>
        <p:nvSpPr>
          <p:cNvPr id="6" name="スライド番号プレースホルダー 3">
            <a:extLst>
              <a:ext uri="{FF2B5EF4-FFF2-40B4-BE49-F238E27FC236}">
                <a16:creationId xmlns:a16="http://schemas.microsoft.com/office/drawing/2014/main" id="{D95630F7-F489-6A44-F810-EF1F731F3626}"/>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16</a:t>
            </a:fld>
            <a:endParaRPr lang="ja-JP" altLang="en-US">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15541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9377881-7818-E1CB-7A4D-267CEF38A24B}"/>
              </a:ext>
            </a:extLst>
          </p:cNvPr>
          <p:cNvGraphicFramePr>
            <a:graphicFrameLocks noChangeAspect="1"/>
          </p:cNvGraphicFramePr>
          <p:nvPr>
            <p:custDataLst>
              <p:tags r:id="rId1"/>
            </p:custDataLst>
            <p:extLst>
              <p:ext uri="{D42A27DB-BD31-4B8C-83A1-F6EECF244321}">
                <p14:modId xmlns:p14="http://schemas.microsoft.com/office/powerpoint/2010/main" val="3973291434"/>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A9377881-7818-E1CB-7A4D-267CEF38A24B}"/>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5865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10</a:t>
            </a:r>
            <a:r>
              <a:rPr lang="ja-JP" altLang="en-US" sz="2400" b="1">
                <a:latin typeface="Meiryo UI" panose="020B0604030504040204" pitchFamily="50" charset="-128"/>
                <a:ea typeface="Meiryo UI" panose="020B0604030504040204" pitchFamily="50" charset="-128"/>
              </a:rPr>
              <a:t>．その他</a:t>
            </a:r>
          </a:p>
        </p:txBody>
      </p:sp>
      <p:sp>
        <p:nvSpPr>
          <p:cNvPr id="3" name="スライド番号プレースホルダー 3">
            <a:extLst>
              <a:ext uri="{FF2B5EF4-FFF2-40B4-BE49-F238E27FC236}">
                <a16:creationId xmlns:a16="http://schemas.microsoft.com/office/drawing/2014/main" id="{D598702C-3DD0-9961-F3AB-1A526DC4F332}"/>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lumMod val="75000"/>
                    <a:lumOff val="25000"/>
                  </a:schemeClr>
                </a:solidFill>
                <a:latin typeface="Meiryo UI" panose="020B0604030504040204" pitchFamily="50" charset="-128"/>
                <a:ea typeface="Meiryo UI" panose="020B0604030504040204" pitchFamily="50" charset="-128"/>
              </a:rPr>
              <a:pPr>
                <a:defRPr/>
              </a:pPr>
              <a:t>17</a:t>
            </a:fld>
            <a:endParaRPr lang="ja-JP" altLang="en-US">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6FDA22A-BCB3-03F9-25BE-0E6DC82019C4}"/>
              </a:ext>
            </a:extLst>
          </p:cNvPr>
          <p:cNvSpPr/>
          <p:nvPr/>
        </p:nvSpPr>
        <p:spPr>
          <a:xfrm>
            <a:off x="263525" y="1153405"/>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その他、自由に記載してください。記載する事項がない場合は、本項目は削除して構いません。</a:t>
            </a:r>
          </a:p>
        </p:txBody>
      </p:sp>
    </p:spTree>
    <p:extLst>
      <p:ext uri="{BB962C8B-B14F-4D97-AF65-F5344CB8AC3E}">
        <p14:creationId xmlns:p14="http://schemas.microsoft.com/office/powerpoint/2010/main" val="234343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7C4F7C95-0888-406C-A1FD-DD7AEF4D1072}"/>
              </a:ext>
            </a:extLst>
          </p:cNvPr>
          <p:cNvSpPr/>
          <p:nvPr/>
        </p:nvSpPr>
        <p:spPr>
          <a:xfrm>
            <a:off x="290513" y="640788"/>
            <a:ext cx="11610975" cy="568801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連名で応募する場合も含め、参画するすべてのプロジェクト実施者の情報を記載してください。</a:t>
            </a:r>
            <a:endParaRPr lang="en-US" altLang="ja-JP" sz="1400">
              <a:solidFill>
                <a:srgbClr val="FF0000"/>
              </a:solidFill>
              <a:latin typeface="Meiryo UI" panose="020B0604030504040204" pitchFamily="50" charset="-128"/>
              <a:ea typeface="Meiryo UI" panose="020B0604030504040204" pitchFamily="50" charset="-128"/>
            </a:endParaRPr>
          </a:p>
        </p:txBody>
      </p:sp>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59286"/>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a:latin typeface="Meiryo UI" panose="020B0604030504040204" pitchFamily="50" charset="-128"/>
                <a:ea typeface="Meiryo UI" panose="020B0604030504040204" pitchFamily="50" charset="-128"/>
              </a:rPr>
              <a:t>企画提案者の情報</a:t>
            </a:r>
          </a:p>
        </p:txBody>
      </p:sp>
      <p:graphicFrame>
        <p:nvGraphicFramePr>
          <p:cNvPr id="11" name="表 10">
            <a:extLst>
              <a:ext uri="{FF2B5EF4-FFF2-40B4-BE49-F238E27FC236}">
                <a16:creationId xmlns:a16="http://schemas.microsoft.com/office/drawing/2014/main" id="{325B5CAB-312B-41D6-8626-D7ADBA8671C1}"/>
              </a:ext>
            </a:extLst>
          </p:cNvPr>
          <p:cNvGraphicFramePr>
            <a:graphicFrameLocks noGrp="1"/>
          </p:cNvGraphicFramePr>
          <p:nvPr>
            <p:extLst>
              <p:ext uri="{D42A27DB-BD31-4B8C-83A1-F6EECF244321}">
                <p14:modId xmlns:p14="http://schemas.microsoft.com/office/powerpoint/2010/main" val="830424528"/>
              </p:ext>
            </p:extLst>
          </p:nvPr>
        </p:nvGraphicFramePr>
        <p:xfrm>
          <a:off x="1966912" y="1387109"/>
          <a:ext cx="8167688" cy="1613408"/>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a:solidFill>
                            <a:schemeClr val="tx1"/>
                          </a:solidFill>
                          <a:effectLst/>
                          <a:latin typeface="Meiryo UI" panose="020B0604030504040204" pitchFamily="50" charset="-128"/>
                          <a:ea typeface="Meiryo UI" panose="020B0604030504040204" pitchFamily="50" charset="-128"/>
                        </a:rPr>
                        <a:t>名称</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設立年月</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graphicFrame>
        <p:nvGraphicFramePr>
          <p:cNvPr id="7" name="表 6">
            <a:extLst>
              <a:ext uri="{FF2B5EF4-FFF2-40B4-BE49-F238E27FC236}">
                <a16:creationId xmlns:a16="http://schemas.microsoft.com/office/drawing/2014/main" id="{C3D5CF42-FAEE-4BE8-B88C-A03EF36EE9EB}"/>
              </a:ext>
            </a:extLst>
          </p:cNvPr>
          <p:cNvGraphicFramePr>
            <a:graphicFrameLocks noGrp="1"/>
          </p:cNvGraphicFramePr>
          <p:nvPr>
            <p:extLst>
              <p:ext uri="{D42A27DB-BD31-4B8C-83A1-F6EECF244321}">
                <p14:modId xmlns:p14="http://schemas.microsoft.com/office/powerpoint/2010/main" val="3612970553"/>
              </p:ext>
            </p:extLst>
          </p:nvPr>
        </p:nvGraphicFramePr>
        <p:xfrm>
          <a:off x="1966912" y="3460905"/>
          <a:ext cx="8167688" cy="1613408"/>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a:solidFill>
                            <a:schemeClr val="tx1"/>
                          </a:solidFill>
                          <a:effectLst/>
                          <a:latin typeface="Meiryo UI" panose="020B0604030504040204" pitchFamily="50" charset="-128"/>
                          <a:ea typeface="Meiryo UI" panose="020B0604030504040204" pitchFamily="50" charset="-128"/>
                        </a:rPr>
                        <a:t>名称</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77804">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設立年月</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
        <p:nvSpPr>
          <p:cNvPr id="2" name="スライド番号プレースホルダー 3">
            <a:extLst>
              <a:ext uri="{FF2B5EF4-FFF2-40B4-BE49-F238E27FC236}">
                <a16:creationId xmlns:a16="http://schemas.microsoft.com/office/drawing/2014/main" id="{B0F12C55-0AB3-327D-9CAA-2337AF8285F3}"/>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1</a:t>
            </a:fld>
            <a:endParaRPr lang="ja-JP" altLang="en-US">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9031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372E52B-1E89-C549-AF62-2C23DD5099C4}"/>
              </a:ext>
            </a:extLst>
          </p:cNvPr>
          <p:cNvGraphicFramePr>
            <a:graphicFrameLocks noChangeAspect="1"/>
          </p:cNvGraphicFramePr>
          <p:nvPr>
            <p:custDataLst>
              <p:tags r:id="rId1"/>
            </p:custDataLst>
            <p:extLst>
              <p:ext uri="{D42A27DB-BD31-4B8C-83A1-F6EECF244321}">
                <p14:modId xmlns:p14="http://schemas.microsoft.com/office/powerpoint/2010/main" val="3165590607"/>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1" imgH="351" progId="TCLayout.ActiveDocument.1">
                  <p:embed/>
                </p:oleObj>
              </mc:Choice>
              <mc:Fallback>
                <p:oleObj name="think-cell スライド" r:id="rId4" imgW="351" imgH="351" progId="TCLayout.ActiveDocument.1">
                  <p:embed/>
                  <p:pic>
                    <p:nvPicPr>
                      <p:cNvPr id="3" name="think-cell data - do not delete" hidden="1">
                        <a:extLst>
                          <a:ext uri="{FF2B5EF4-FFF2-40B4-BE49-F238E27FC236}">
                            <a16:creationId xmlns:a16="http://schemas.microsoft.com/office/drawing/2014/main" id="{8372E52B-1E89-C549-AF62-2C23DD5099C4}"/>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5" name="タイトル 9">
            <a:extLst>
              <a:ext uri="{FF2B5EF4-FFF2-40B4-BE49-F238E27FC236}">
                <a16:creationId xmlns:a16="http://schemas.microsoft.com/office/drawing/2014/main" id="{C96CAC56-E7C6-28FD-3D94-34C0ABBC51FA}"/>
              </a:ext>
            </a:extLst>
          </p:cNvPr>
          <p:cNvSpPr txBox="1">
            <a:spLocks/>
          </p:cNvSpPr>
          <p:nvPr/>
        </p:nvSpPr>
        <p:spPr bwMode="auto">
          <a:xfrm>
            <a:off x="1143000" y="60345"/>
            <a:ext cx="9906000" cy="5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fontAlgn="base">
              <a:lnSpc>
                <a:spcPct val="90000"/>
              </a:lnSpc>
              <a:spcBef>
                <a:spcPct val="0"/>
              </a:spcBef>
              <a:spcAft>
                <a:spcPct val="0"/>
              </a:spcAft>
              <a:defRPr kumimoji="1" sz="3200" kern="1200">
                <a:solidFill>
                  <a:schemeClr val="tx1"/>
                </a:solidFill>
                <a:latin typeface="HGP創英角ｺﾞｼｯｸUB" panose="020B0900000000000000" pitchFamily="50" charset="-128"/>
                <a:ea typeface="HGP創英角ｺﾞｼｯｸUB" panose="020B0900000000000000" pitchFamily="50" charset="-128"/>
                <a:cs typeface="+mj-cs"/>
              </a:defRPr>
            </a:lvl1pPr>
            <a:lvl2pPr algn="l" rtl="0" fontAlgn="base">
              <a:lnSpc>
                <a:spcPct val="90000"/>
              </a:lnSpc>
              <a:spcBef>
                <a:spcPct val="0"/>
              </a:spcBef>
              <a:spcAft>
                <a:spcPct val="0"/>
              </a:spcAft>
              <a:defRPr kumimoji="1" sz="4400">
                <a:solidFill>
                  <a:schemeClr val="tx1"/>
                </a:solidFill>
                <a:latin typeface="Calibri Light" panose="020F0302020204030204" pitchFamily="34" charset="0"/>
              </a:defRPr>
            </a:lvl2pPr>
            <a:lvl3pPr algn="l" rtl="0" fontAlgn="base">
              <a:lnSpc>
                <a:spcPct val="90000"/>
              </a:lnSpc>
              <a:spcBef>
                <a:spcPct val="0"/>
              </a:spcBef>
              <a:spcAft>
                <a:spcPct val="0"/>
              </a:spcAft>
              <a:defRPr kumimoji="1" sz="4400">
                <a:solidFill>
                  <a:schemeClr val="tx1"/>
                </a:solidFill>
                <a:latin typeface="Calibri Light" panose="020F0302020204030204" pitchFamily="34" charset="0"/>
              </a:defRPr>
            </a:lvl3pPr>
            <a:lvl4pPr algn="l" rtl="0" fontAlgn="base">
              <a:lnSpc>
                <a:spcPct val="90000"/>
              </a:lnSpc>
              <a:spcBef>
                <a:spcPct val="0"/>
              </a:spcBef>
              <a:spcAft>
                <a:spcPct val="0"/>
              </a:spcAft>
              <a:defRPr kumimoji="1" sz="4400">
                <a:solidFill>
                  <a:schemeClr val="tx1"/>
                </a:solidFill>
                <a:latin typeface="Calibri Light" panose="020F0302020204030204" pitchFamily="34" charset="0"/>
              </a:defRPr>
            </a:lvl4pPr>
            <a:lvl5pPr algn="l" rtl="0" fontAlgn="base">
              <a:lnSpc>
                <a:spcPct val="90000"/>
              </a:lnSpc>
              <a:spcBef>
                <a:spcPct val="0"/>
              </a:spcBef>
              <a:spcAft>
                <a:spcPct val="0"/>
              </a:spcAft>
              <a:defRPr kumimoji="1"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kumimoji="1"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kumimoji="1"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kumimoji="1"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kumimoji="1" sz="4400">
                <a:solidFill>
                  <a:schemeClr val="tx1"/>
                </a:solidFill>
                <a:latin typeface="Calibri Light" panose="020F0302020204030204" pitchFamily="34" charset="0"/>
              </a:defRPr>
            </a:lvl9pPr>
          </a:lstStyle>
          <a:p>
            <a:pPr algn="ctr" defTabSz="914400" eaLnBrk="1" hangingPunct="1"/>
            <a:r>
              <a:rPr lang="ja-JP" altLang="en-US" sz="2400" b="1">
                <a:latin typeface="Meiryo UI" panose="020B0604030504040204" pitchFamily="50" charset="-128"/>
                <a:ea typeface="Meiryo UI" panose="020B0604030504040204" pitchFamily="50" charset="-128"/>
              </a:rPr>
              <a:t>目次</a:t>
            </a:r>
          </a:p>
        </p:txBody>
      </p:sp>
      <p:sp>
        <p:nvSpPr>
          <p:cNvPr id="7" name="正方形/長方形 6">
            <a:extLst>
              <a:ext uri="{FF2B5EF4-FFF2-40B4-BE49-F238E27FC236}">
                <a16:creationId xmlns:a16="http://schemas.microsoft.com/office/drawing/2014/main" id="{4EB4D848-2302-482D-94D6-D804599C9B81}"/>
              </a:ext>
            </a:extLst>
          </p:cNvPr>
          <p:cNvSpPr/>
          <p:nvPr/>
        </p:nvSpPr>
        <p:spPr>
          <a:xfrm>
            <a:off x="4978716" y="995615"/>
            <a:ext cx="1107760" cy="1692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algn="r"/>
            <a:r>
              <a:rPr kumimoji="1" lang="ja-JP" altLang="en-US" sz="1100">
                <a:solidFill>
                  <a:schemeClr val="tx1"/>
                </a:solidFill>
                <a:latin typeface="Meiryo UI" panose="020B0604030504040204" pitchFamily="50" charset="-128"/>
                <a:ea typeface="Meiryo UI" panose="020B0604030504040204" pitchFamily="50" charset="-128"/>
              </a:rPr>
              <a:t>ページ</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D3BDF0C7-EA42-4F1A-F74B-800177E8AB3D}"/>
              </a:ext>
            </a:extLst>
          </p:cNvPr>
          <p:cNvSpPr/>
          <p:nvPr/>
        </p:nvSpPr>
        <p:spPr>
          <a:xfrm>
            <a:off x="6431481" y="4987846"/>
            <a:ext cx="4188894" cy="364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b">
            <a:spAutoFit/>
          </a:bodyPr>
          <a:lstStyle/>
          <a:p>
            <a:pPr>
              <a:spcAft>
                <a:spcPts val="200"/>
              </a:spcAft>
            </a:pPr>
            <a:r>
              <a:rPr kumimoji="1" lang="en-US" altLang="ja-JP" sz="1100" dirty="0">
                <a:solidFill>
                  <a:srgbClr val="FF0000"/>
                </a:solidFill>
                <a:latin typeface="Meiryo UI" panose="020B0604030504040204" pitchFamily="50" charset="-128"/>
                <a:ea typeface="Meiryo UI" panose="020B0604030504040204" pitchFamily="50" charset="-128"/>
              </a:rPr>
              <a:t>※</a:t>
            </a:r>
            <a:r>
              <a:rPr kumimoji="1" lang="ja-JP" altLang="en-US" sz="1100" dirty="0">
                <a:solidFill>
                  <a:srgbClr val="FF0000"/>
                </a:solidFill>
                <a:latin typeface="Meiryo UI" panose="020B0604030504040204" pitchFamily="50" charset="-128"/>
                <a:ea typeface="Meiryo UI" panose="020B0604030504040204" pitchFamily="50" charset="-128"/>
              </a:rPr>
              <a:t>記載欄が不足する場合は必要に応じて記載欄及びページを追加すること</a:t>
            </a:r>
            <a:endParaRPr kumimoji="1" lang="en-US" altLang="ja-JP" sz="1100" dirty="0">
              <a:solidFill>
                <a:srgbClr val="FF0000"/>
              </a:solidFill>
              <a:highlight>
                <a:srgbClr val="FFFF00"/>
              </a:highlight>
              <a:latin typeface="Meiryo UI" panose="020B0604030504040204" pitchFamily="50" charset="-128"/>
              <a:ea typeface="Meiryo UI" panose="020B0604030504040204" pitchFamily="50" charset="-128"/>
            </a:endParaRPr>
          </a:p>
          <a:p>
            <a:pPr>
              <a:spcAft>
                <a:spcPts val="200"/>
              </a:spcAft>
            </a:pPr>
            <a:r>
              <a:rPr kumimoji="1" lang="en-US" altLang="ja-JP" sz="1100" dirty="0">
                <a:solidFill>
                  <a:srgbClr val="FF0000"/>
                </a:solidFill>
                <a:latin typeface="Meiryo UI" panose="020B0604030504040204" pitchFamily="50" charset="-128"/>
                <a:ea typeface="Meiryo UI" panose="020B0604030504040204" pitchFamily="50" charset="-128"/>
              </a:rPr>
              <a:t>※</a:t>
            </a:r>
            <a:r>
              <a:rPr kumimoji="1" lang="ja-JP" altLang="en-US" sz="1100" dirty="0">
                <a:solidFill>
                  <a:srgbClr val="FF0000"/>
                </a:solidFill>
                <a:latin typeface="Meiryo UI" panose="020B0604030504040204" pitchFamily="50" charset="-128"/>
                <a:ea typeface="Meiryo UI" panose="020B0604030504040204" pitchFamily="50" charset="-128"/>
              </a:rPr>
              <a:t>募集要項の「表３　評価項目一覧」を確認の上作成すること</a:t>
            </a:r>
          </a:p>
        </p:txBody>
      </p:sp>
      <p:sp>
        <p:nvSpPr>
          <p:cNvPr id="11" name="正方形/長方形 10">
            <a:extLst>
              <a:ext uri="{FF2B5EF4-FFF2-40B4-BE49-F238E27FC236}">
                <a16:creationId xmlns:a16="http://schemas.microsoft.com/office/drawing/2014/main" id="{CD52673E-3BD2-F63B-67A5-44A687740DD0}"/>
              </a:ext>
            </a:extLst>
          </p:cNvPr>
          <p:cNvSpPr/>
          <p:nvPr/>
        </p:nvSpPr>
        <p:spPr>
          <a:xfrm>
            <a:off x="1811856" y="1214189"/>
            <a:ext cx="4274620" cy="40968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プロジェクトサマリ</a:t>
            </a:r>
            <a:r>
              <a:rPr kumimoji="1" lang="en-US" altLang="ja-JP">
                <a:solidFill>
                  <a:schemeClr val="tx1"/>
                </a:solidFill>
                <a:latin typeface="Meiryo UI" panose="020B0604030504040204" pitchFamily="50" charset="-128"/>
                <a:ea typeface="Meiryo UI" panose="020B0604030504040204" pitchFamily="50" charset="-128"/>
              </a:rPr>
              <a:t>	3</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内容</a:t>
            </a:r>
            <a:r>
              <a:rPr kumimoji="1" lang="en-US" altLang="ja-JP">
                <a:solidFill>
                  <a:schemeClr val="tx1"/>
                </a:solidFill>
                <a:latin typeface="Meiryo UI" panose="020B0604030504040204" pitchFamily="50" charset="-128"/>
                <a:ea typeface="Meiryo UI" panose="020B0604030504040204" pitchFamily="50" charset="-128"/>
              </a:rPr>
              <a:t>	4</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公共性</a:t>
            </a:r>
            <a:r>
              <a:rPr kumimoji="1" lang="en-US" altLang="ja-JP">
                <a:solidFill>
                  <a:schemeClr val="tx1"/>
                </a:solidFill>
                <a:latin typeface="Meiryo UI" panose="020B0604030504040204" pitchFamily="50" charset="-128"/>
                <a:ea typeface="Meiryo UI" panose="020B0604030504040204" pitchFamily="50" charset="-128"/>
              </a:rPr>
              <a:t>	5</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適合性</a:t>
            </a:r>
            <a:r>
              <a:rPr kumimoji="1" lang="en-US" altLang="ja-JP">
                <a:solidFill>
                  <a:schemeClr val="tx1"/>
                </a:solidFill>
                <a:latin typeface="Meiryo UI" panose="020B0604030504040204" pitchFamily="50" charset="-128"/>
                <a:ea typeface="Meiryo UI" panose="020B0604030504040204" pitchFamily="50" charset="-128"/>
              </a:rPr>
              <a:t>	6</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継続性</a:t>
            </a:r>
            <a:r>
              <a:rPr kumimoji="1" lang="en-US" altLang="ja-JP">
                <a:solidFill>
                  <a:schemeClr val="tx1"/>
                </a:solidFill>
                <a:latin typeface="Meiryo UI" panose="020B0604030504040204" pitchFamily="50" charset="-128"/>
                <a:ea typeface="Meiryo UI" panose="020B0604030504040204" pitchFamily="50" charset="-128"/>
              </a:rPr>
              <a:t>	7</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実現性</a:t>
            </a:r>
            <a:r>
              <a:rPr kumimoji="1" lang="en-US" altLang="ja-JP">
                <a:solidFill>
                  <a:schemeClr val="tx1"/>
                </a:solidFill>
                <a:latin typeface="Meiryo UI" panose="020B0604030504040204" pitchFamily="50" charset="-128"/>
                <a:ea typeface="Meiryo UI" panose="020B0604030504040204" pitchFamily="50" charset="-128"/>
              </a:rPr>
              <a:t>	9</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安全性</a:t>
            </a:r>
            <a:r>
              <a:rPr kumimoji="1" lang="en-US" altLang="ja-JP">
                <a:solidFill>
                  <a:schemeClr val="tx1"/>
                </a:solidFill>
                <a:latin typeface="Meiryo UI" panose="020B0604030504040204" pitchFamily="50" charset="-128"/>
                <a:ea typeface="Meiryo UI" panose="020B0604030504040204" pitchFamily="50" charset="-128"/>
              </a:rPr>
              <a:t>	12</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還元性</a:t>
            </a:r>
            <a:r>
              <a:rPr kumimoji="1" lang="en-US" altLang="ja-JP">
                <a:solidFill>
                  <a:schemeClr val="tx1"/>
                </a:solidFill>
                <a:latin typeface="Meiryo UI" panose="020B0604030504040204" pitchFamily="50" charset="-128"/>
                <a:ea typeface="Meiryo UI" panose="020B0604030504040204" pitchFamily="50" charset="-128"/>
              </a:rPr>
              <a:t>	14</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経費</a:t>
            </a:r>
            <a:r>
              <a:rPr kumimoji="1" lang="en-US" altLang="ja-JP">
                <a:solidFill>
                  <a:schemeClr val="tx1"/>
                </a:solidFill>
                <a:latin typeface="Meiryo UI" panose="020B0604030504040204" pitchFamily="50" charset="-128"/>
                <a:ea typeface="Meiryo UI" panose="020B0604030504040204" pitchFamily="50" charset="-128"/>
              </a:rPr>
              <a:t>	16</a:t>
            </a:r>
          </a:p>
          <a:p>
            <a:pPr marL="452438" indent="-452438">
              <a:lnSpc>
                <a:spcPct val="150000"/>
              </a:lnSpc>
              <a:buFont typeface="+mj-lt"/>
              <a:buAutoNum type="arabicPeriod"/>
              <a:tabLst>
                <a:tab pos="5024438" algn="r"/>
              </a:tabLst>
            </a:pPr>
            <a:r>
              <a:rPr kumimoji="1" lang="ja-JP" altLang="en-US">
                <a:solidFill>
                  <a:schemeClr val="tx1"/>
                </a:solidFill>
                <a:latin typeface="Meiryo UI" panose="020B0604030504040204" pitchFamily="50" charset="-128"/>
                <a:ea typeface="Meiryo UI" panose="020B0604030504040204" pitchFamily="50" charset="-128"/>
              </a:rPr>
              <a:t>その他 </a:t>
            </a:r>
            <a:r>
              <a:rPr kumimoji="1" lang="en-US" altLang="ja-JP">
                <a:solidFill>
                  <a:schemeClr val="tx1"/>
                </a:solidFill>
                <a:latin typeface="Meiryo UI" panose="020B0604030504040204" pitchFamily="50" charset="-128"/>
                <a:ea typeface="Meiryo UI" panose="020B0604030504040204" pitchFamily="50" charset="-128"/>
              </a:rPr>
              <a:t>	17</a:t>
            </a:r>
            <a:endParaRPr kumimoji="1" lang="ja-JP" altLang="en-US">
              <a:solidFill>
                <a:srgbClr val="FF0000"/>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F0750288-6FDF-3959-53AB-8A0ED4DAA655}"/>
              </a:ext>
            </a:extLst>
          </p:cNvPr>
          <p:cNvCxnSpPr>
            <a:cxnSpLocks/>
          </p:cNvCxnSpPr>
          <p:nvPr/>
        </p:nvCxnSpPr>
        <p:spPr>
          <a:xfrm>
            <a:off x="1749291" y="1212783"/>
            <a:ext cx="43920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2F82D51E-0AE3-8739-60D4-98D41AE59D20}"/>
              </a:ext>
            </a:extLst>
          </p:cNvPr>
          <p:cNvCxnSpPr>
            <a:cxnSpLocks/>
          </p:cNvCxnSpPr>
          <p:nvPr/>
        </p:nvCxnSpPr>
        <p:spPr>
          <a:xfrm>
            <a:off x="1749291" y="5352047"/>
            <a:ext cx="43920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5" name="直線コネクタ 14">
            <a:extLst>
              <a:ext uri="{FF2B5EF4-FFF2-40B4-BE49-F238E27FC236}">
                <a16:creationId xmlns:a16="http://schemas.microsoft.com/office/drawing/2014/main" id="{DC7D1300-CF49-240A-EEBE-8EBEB7C94653}"/>
              </a:ext>
            </a:extLst>
          </p:cNvPr>
          <p:cNvCxnSpPr>
            <a:cxnSpLocks/>
          </p:cNvCxnSpPr>
          <p:nvPr/>
        </p:nvCxnSpPr>
        <p:spPr>
          <a:xfrm>
            <a:off x="1749291" y="4938117"/>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DE5DB038-FBD2-A408-B4F4-ACC426F374F4}"/>
              </a:ext>
            </a:extLst>
          </p:cNvPr>
          <p:cNvCxnSpPr>
            <a:cxnSpLocks/>
          </p:cNvCxnSpPr>
          <p:nvPr/>
        </p:nvCxnSpPr>
        <p:spPr>
          <a:xfrm>
            <a:off x="1749291" y="4524191"/>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49C9D9ED-FA3F-068B-218E-5AF7253ECFED}"/>
              </a:ext>
            </a:extLst>
          </p:cNvPr>
          <p:cNvCxnSpPr>
            <a:cxnSpLocks/>
          </p:cNvCxnSpPr>
          <p:nvPr/>
        </p:nvCxnSpPr>
        <p:spPr>
          <a:xfrm>
            <a:off x="1749291" y="4110265"/>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2E7E432F-4A9F-3A08-1BAD-E616C59BD8F9}"/>
              </a:ext>
            </a:extLst>
          </p:cNvPr>
          <p:cNvCxnSpPr>
            <a:cxnSpLocks/>
          </p:cNvCxnSpPr>
          <p:nvPr/>
        </p:nvCxnSpPr>
        <p:spPr>
          <a:xfrm>
            <a:off x="1749291" y="3696339"/>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BB385D5C-1637-9C80-BAB1-5D24179B3257}"/>
              </a:ext>
            </a:extLst>
          </p:cNvPr>
          <p:cNvCxnSpPr>
            <a:cxnSpLocks/>
          </p:cNvCxnSpPr>
          <p:nvPr/>
        </p:nvCxnSpPr>
        <p:spPr>
          <a:xfrm>
            <a:off x="1749291" y="3282413"/>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FBD95B44-0820-4470-E8EF-27DB6929C820}"/>
              </a:ext>
            </a:extLst>
          </p:cNvPr>
          <p:cNvCxnSpPr>
            <a:cxnSpLocks/>
          </p:cNvCxnSpPr>
          <p:nvPr/>
        </p:nvCxnSpPr>
        <p:spPr>
          <a:xfrm>
            <a:off x="1749291" y="2868487"/>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1" name="直線コネクタ 20">
            <a:extLst>
              <a:ext uri="{FF2B5EF4-FFF2-40B4-BE49-F238E27FC236}">
                <a16:creationId xmlns:a16="http://schemas.microsoft.com/office/drawing/2014/main" id="{FB5CADEE-C212-A350-CA40-4FAB187ACA44}"/>
              </a:ext>
            </a:extLst>
          </p:cNvPr>
          <p:cNvCxnSpPr>
            <a:cxnSpLocks/>
          </p:cNvCxnSpPr>
          <p:nvPr/>
        </p:nvCxnSpPr>
        <p:spPr>
          <a:xfrm>
            <a:off x="1749291" y="2454561"/>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2" name="直線コネクタ 21">
            <a:extLst>
              <a:ext uri="{FF2B5EF4-FFF2-40B4-BE49-F238E27FC236}">
                <a16:creationId xmlns:a16="http://schemas.microsoft.com/office/drawing/2014/main" id="{CA618F48-90BC-7B1F-842A-C696A968BBB7}"/>
              </a:ext>
            </a:extLst>
          </p:cNvPr>
          <p:cNvCxnSpPr>
            <a:cxnSpLocks/>
          </p:cNvCxnSpPr>
          <p:nvPr/>
        </p:nvCxnSpPr>
        <p:spPr>
          <a:xfrm>
            <a:off x="1749291" y="2040635"/>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1014E8B3-1EA7-BE73-6024-857766E06948}"/>
              </a:ext>
            </a:extLst>
          </p:cNvPr>
          <p:cNvCxnSpPr>
            <a:cxnSpLocks/>
          </p:cNvCxnSpPr>
          <p:nvPr/>
        </p:nvCxnSpPr>
        <p:spPr>
          <a:xfrm>
            <a:off x="1749291" y="1626709"/>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sp>
        <p:nvSpPr>
          <p:cNvPr id="2" name="スライド番号プレースホルダー 3">
            <a:extLst>
              <a:ext uri="{FF2B5EF4-FFF2-40B4-BE49-F238E27FC236}">
                <a16:creationId xmlns:a16="http://schemas.microsoft.com/office/drawing/2014/main" id="{76574990-2FC8-D387-F9A2-5B2846507105}"/>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2</a:t>
            </a:fld>
            <a:endParaRPr lang="ja-JP" altLang="en-US">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1499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290513" y="117886"/>
            <a:ext cx="11610975" cy="50282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eaLnBrk="1" fontAlgn="auto" hangingPunct="1">
              <a:spcBef>
                <a:spcPts val="0"/>
              </a:spcBef>
              <a:spcAft>
                <a:spcPts val="0"/>
              </a:spcAft>
              <a:defRPr/>
            </a:pPr>
            <a:r>
              <a:rPr kumimoji="1" lang="en-US" altLang="ja-JP" sz="2000" b="1">
                <a:solidFill>
                  <a:prstClr val="black"/>
                </a:solidFill>
                <a:latin typeface="Meiryo UI" panose="020B0604030504040204" pitchFamily="50" charset="-128"/>
                <a:ea typeface="Meiryo UI" panose="020B0604030504040204" pitchFamily="50" charset="-128"/>
              </a:rPr>
              <a:t>XXX</a:t>
            </a:r>
            <a:r>
              <a:rPr kumimoji="1" lang="ja-JP" altLang="en-US" sz="2000" b="1">
                <a:solidFill>
                  <a:prstClr val="black"/>
                </a:solidFill>
                <a:latin typeface="Meiryo UI" panose="020B0604030504040204" pitchFamily="50" charset="-128"/>
                <a:ea typeface="Meiryo UI" panose="020B0604030504040204" pitchFamily="50" charset="-128"/>
              </a:rPr>
              <a:t>（プロジェクト名）</a:t>
            </a:r>
            <a:r>
              <a:rPr kumimoji="1" lang="en-US" altLang="ja-JP" sz="2000" b="1">
                <a:solidFill>
                  <a:prstClr val="black"/>
                </a:solidFill>
                <a:latin typeface="Meiryo UI" panose="020B0604030504040204" pitchFamily="50" charset="-128"/>
                <a:ea typeface="Meiryo UI" panose="020B0604030504040204" pitchFamily="50" charset="-128"/>
              </a:rPr>
              <a:t>※</a:t>
            </a:r>
            <a:r>
              <a:rPr kumimoji="1" lang="ja-JP" altLang="en-US" sz="2000" b="1">
                <a:solidFill>
                  <a:prstClr val="black"/>
                </a:solidFill>
                <a:latin typeface="Meiryo UI" panose="020B0604030504040204" pitchFamily="50" charset="-128"/>
                <a:ea typeface="Meiryo UI" panose="020B0604030504040204" pitchFamily="50" charset="-128"/>
              </a:rPr>
              <a:t>プロジェクトサマリとなるスライド</a:t>
            </a:r>
            <a:endParaRPr kumimoji="1" lang="en-US" altLang="ja-JP" sz="2000" b="1">
              <a:solidFill>
                <a:prstClr val="black"/>
              </a:solidFill>
              <a:latin typeface="Meiryo UI" panose="020B0604030504040204" pitchFamily="50" charset="-128"/>
              <a:ea typeface="Meiryo UI" panose="020B0604030504040204" pitchFamily="50" charset="-128"/>
            </a:endParaRPr>
          </a:p>
        </p:txBody>
      </p:sp>
      <p:sp>
        <p:nvSpPr>
          <p:cNvPr id="21" name="正方形/長方形 20"/>
          <p:cNvSpPr/>
          <p:nvPr/>
        </p:nvSpPr>
        <p:spPr>
          <a:xfrm>
            <a:off x="290513" y="808638"/>
            <a:ext cx="2169025" cy="53680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1" lang="ja-JP" altLang="en-US" sz="1200" b="1">
                <a:solidFill>
                  <a:prstClr val="white"/>
                </a:solidFill>
                <a:latin typeface="Meiryo UI" panose="020B0604030504040204" pitchFamily="50" charset="-128"/>
                <a:ea typeface="Meiryo UI" panose="020B0604030504040204" pitchFamily="50" charset="-128"/>
              </a:rPr>
              <a:t>プロジェクトの背景・目的</a:t>
            </a:r>
          </a:p>
        </p:txBody>
      </p:sp>
      <p:sp>
        <p:nvSpPr>
          <p:cNvPr id="26" name="正方形/長方形 25"/>
          <p:cNvSpPr/>
          <p:nvPr/>
        </p:nvSpPr>
        <p:spPr>
          <a:xfrm>
            <a:off x="2532463" y="808638"/>
            <a:ext cx="9369023" cy="536803"/>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eaLnBrk="1" fontAlgn="auto" hangingPunct="1">
              <a:spcBef>
                <a:spcPts val="0"/>
              </a:spcBef>
              <a:spcAft>
                <a:spcPts val="0"/>
              </a:spcAft>
              <a:buFont typeface="Wingdings" panose="05000000000000000000" pitchFamily="2" charset="2"/>
              <a:buChar char="n"/>
              <a:defRPr/>
            </a:pPr>
            <a:r>
              <a:rPr kumimoji="1" lang="en-US" altLang="ja-JP" sz="1200">
                <a:solidFill>
                  <a:prstClr val="black"/>
                </a:solidFill>
                <a:latin typeface="Meiryo UI" panose="020B0604030504040204" pitchFamily="50" charset="-128"/>
                <a:ea typeface="Meiryo UI" panose="020B0604030504040204" pitchFamily="50" charset="-128"/>
              </a:rPr>
              <a:t>XXX</a:t>
            </a:r>
            <a:r>
              <a:rPr kumimoji="1" lang="ja-JP" altLang="en-US" sz="1200">
                <a:solidFill>
                  <a:prstClr val="black"/>
                </a:solidFill>
                <a:latin typeface="Meiryo UI" panose="020B0604030504040204" pitchFamily="50" charset="-128"/>
                <a:ea typeface="Meiryo UI" panose="020B0604030504040204" pitchFamily="50" charset="-128"/>
              </a:rPr>
              <a:t>（事業の背景・目的を記載してください）</a:t>
            </a:r>
          </a:p>
        </p:txBody>
      </p:sp>
      <p:sp>
        <p:nvSpPr>
          <p:cNvPr id="23" name="正方形/長方形 22"/>
          <p:cNvSpPr/>
          <p:nvPr/>
        </p:nvSpPr>
        <p:spPr>
          <a:xfrm>
            <a:off x="290513" y="1398903"/>
            <a:ext cx="2169025" cy="502021"/>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1" lang="ja-JP" altLang="en-US" sz="1200" b="1">
                <a:solidFill>
                  <a:prstClr val="white"/>
                </a:solidFill>
                <a:latin typeface="Meiryo UI" panose="020B0604030504040204" pitchFamily="50" charset="-128"/>
                <a:ea typeface="Meiryo UI" panose="020B0604030504040204" pitchFamily="50" charset="-128"/>
              </a:rPr>
              <a:t>実施主体</a:t>
            </a:r>
          </a:p>
        </p:txBody>
      </p:sp>
      <p:sp>
        <p:nvSpPr>
          <p:cNvPr id="28" name="正方形/長方形 27"/>
          <p:cNvSpPr/>
          <p:nvPr/>
        </p:nvSpPr>
        <p:spPr>
          <a:xfrm>
            <a:off x="2532464" y="1398903"/>
            <a:ext cx="9369022" cy="50202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eaLnBrk="1" fontAlgn="auto" hangingPunct="1">
              <a:spcBef>
                <a:spcPts val="0"/>
              </a:spcBef>
              <a:spcAft>
                <a:spcPts val="0"/>
              </a:spcAft>
              <a:buFont typeface="Wingdings" panose="05000000000000000000" pitchFamily="2" charset="2"/>
              <a:buChar char="n"/>
              <a:defRPr/>
            </a:pPr>
            <a:r>
              <a:rPr kumimoji="1" lang="en-US" altLang="ja-JP" sz="1200">
                <a:solidFill>
                  <a:prstClr val="black"/>
                </a:solidFill>
                <a:latin typeface="Meiryo UI" panose="020B0604030504040204" pitchFamily="50" charset="-128"/>
                <a:ea typeface="Meiryo UI" panose="020B0604030504040204" pitchFamily="50" charset="-128"/>
              </a:rPr>
              <a:t>XXX</a:t>
            </a:r>
            <a:r>
              <a:rPr kumimoji="1" lang="ja-JP" altLang="en-US" sz="1200">
                <a:solidFill>
                  <a:prstClr val="black"/>
                </a:solidFill>
                <a:latin typeface="Meiryo UI" panose="020B0604030504040204" pitchFamily="50" charset="-128"/>
                <a:ea typeface="Meiryo UI" panose="020B0604030504040204" pitchFamily="50" charset="-128"/>
              </a:rPr>
              <a:t>（実施主体及び構成メンバーを記載してください　</a:t>
            </a:r>
            <a:r>
              <a:rPr kumimoji="1" lang="en-US" altLang="ja-JP" sz="1200">
                <a:solidFill>
                  <a:prstClr val="black"/>
                </a:solidFill>
                <a:latin typeface="Meiryo UI" panose="020B0604030504040204" pitchFamily="50" charset="-128"/>
                <a:ea typeface="Meiryo UI" panose="020B0604030504040204" pitchFamily="50" charset="-128"/>
              </a:rPr>
              <a:t>※</a:t>
            </a:r>
            <a:r>
              <a:rPr kumimoji="1" lang="ja-JP" altLang="en-US" sz="1200">
                <a:solidFill>
                  <a:prstClr val="black"/>
                </a:solidFill>
                <a:latin typeface="Meiryo UI" panose="020B0604030504040204" pitchFamily="50" charset="-128"/>
                <a:ea typeface="Meiryo UI" panose="020B0604030504040204" pitchFamily="50" charset="-128"/>
              </a:rPr>
              <a:t>正式名称で記載してください）</a:t>
            </a:r>
          </a:p>
        </p:txBody>
      </p:sp>
      <p:sp>
        <p:nvSpPr>
          <p:cNvPr id="24" name="正方形/長方形 23"/>
          <p:cNvSpPr/>
          <p:nvPr/>
        </p:nvSpPr>
        <p:spPr>
          <a:xfrm>
            <a:off x="290513" y="1954385"/>
            <a:ext cx="2169025" cy="50524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1" lang="ja-JP" altLang="en-US" sz="1200" b="1">
                <a:solidFill>
                  <a:prstClr val="white"/>
                </a:solidFill>
                <a:latin typeface="Meiryo UI" panose="020B0604030504040204" pitchFamily="50" charset="-128"/>
                <a:ea typeface="Meiryo UI" panose="020B0604030504040204" pitchFamily="50" charset="-128"/>
              </a:rPr>
              <a:t>概要</a:t>
            </a:r>
          </a:p>
        </p:txBody>
      </p:sp>
      <p:sp>
        <p:nvSpPr>
          <p:cNvPr id="29" name="正方形/長方形 28"/>
          <p:cNvSpPr/>
          <p:nvPr/>
        </p:nvSpPr>
        <p:spPr>
          <a:xfrm>
            <a:off x="2532463" y="1954385"/>
            <a:ext cx="9369023" cy="50524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eaLnBrk="1" fontAlgn="auto" hangingPunct="1">
              <a:spcBef>
                <a:spcPts val="0"/>
              </a:spcBef>
              <a:spcAft>
                <a:spcPts val="0"/>
              </a:spcAft>
              <a:buFont typeface="Wingdings" panose="05000000000000000000" pitchFamily="2" charset="2"/>
              <a:buChar char="n"/>
              <a:defRPr/>
            </a:pPr>
            <a:r>
              <a:rPr kumimoji="1" lang="en-US" altLang="ja-JP" sz="1200">
                <a:solidFill>
                  <a:prstClr val="black"/>
                </a:solidFill>
                <a:latin typeface="Meiryo UI" panose="020B0604030504040204" pitchFamily="50" charset="-128"/>
                <a:ea typeface="Meiryo UI" panose="020B0604030504040204" pitchFamily="50" charset="-128"/>
              </a:rPr>
              <a:t>XXX</a:t>
            </a:r>
            <a:r>
              <a:rPr kumimoji="1" lang="ja-JP" altLang="en-US" sz="1200">
                <a:solidFill>
                  <a:prstClr val="black"/>
                </a:solidFill>
                <a:latin typeface="Meiryo UI" panose="020B0604030504040204" pitchFamily="50" charset="-128"/>
                <a:ea typeface="Meiryo UI" panose="020B0604030504040204" pitchFamily="50" charset="-128"/>
              </a:rPr>
              <a:t>（プロジェクトの内容を簡潔に記載してください）</a:t>
            </a:r>
          </a:p>
        </p:txBody>
      </p:sp>
      <p:sp>
        <p:nvSpPr>
          <p:cNvPr id="36" name="正方形/長方形 35"/>
          <p:cNvSpPr/>
          <p:nvPr/>
        </p:nvSpPr>
        <p:spPr>
          <a:xfrm>
            <a:off x="290513" y="2524126"/>
            <a:ext cx="11610975" cy="3804675"/>
          </a:xfrm>
          <a:prstGeom prst="rect">
            <a:avLst/>
          </a:prstGeom>
          <a:solidFill>
            <a:schemeClr val="accent2">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1" lang="en-US" altLang="ja-JP" sz="1400" dirty="0">
                <a:solidFill>
                  <a:prstClr val="black"/>
                </a:solidFill>
                <a:latin typeface="Meiryo UI" panose="020B0604030504040204" pitchFamily="50" charset="-128"/>
                <a:ea typeface="Meiryo UI" panose="020B0604030504040204" pitchFamily="50" charset="-128"/>
              </a:rPr>
              <a:t>※ </a:t>
            </a:r>
            <a:r>
              <a:rPr kumimoji="1" lang="ja-JP" altLang="en-US" sz="1400" dirty="0">
                <a:solidFill>
                  <a:prstClr val="black"/>
                </a:solidFill>
                <a:latin typeface="Meiryo UI" panose="020B0604030504040204" pitchFamily="50" charset="-128"/>
                <a:ea typeface="Meiryo UI" panose="020B0604030504040204" pitchFamily="50" charset="-128"/>
              </a:rPr>
              <a:t>プロジェクトの概要がわかるイメージ図等を</a:t>
            </a:r>
            <a:endParaRPr kumimoji="1" lang="en-US" altLang="ja-JP" sz="1400" dirty="0">
              <a:solidFill>
                <a:prstClr val="black"/>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r>
              <a:rPr kumimoji="1" lang="ja-JP" altLang="en-US" sz="1400" dirty="0">
                <a:solidFill>
                  <a:prstClr val="black"/>
                </a:solidFill>
                <a:latin typeface="Meiryo UI" panose="020B0604030504040204" pitchFamily="50" charset="-128"/>
                <a:ea typeface="Meiryo UI" panose="020B0604030504040204" pitchFamily="50" charset="-128"/>
              </a:rPr>
              <a:t>　　作成してください</a:t>
            </a:r>
            <a:endParaRPr kumimoji="1" lang="en-US" altLang="ja-JP" sz="1400" dirty="0">
              <a:solidFill>
                <a:prstClr val="black"/>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endParaRPr kumimoji="1" lang="en-US" altLang="ja-JP" sz="1400" dirty="0">
              <a:solidFill>
                <a:prstClr val="black"/>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r>
              <a:rPr kumimoji="1" lang="ja-JP" altLang="en-US" sz="1400" dirty="0">
                <a:solidFill>
                  <a:prstClr val="black"/>
                </a:solidFill>
                <a:latin typeface="Meiryo UI" panose="020B0604030504040204" pitchFamily="50" charset="-128"/>
                <a:ea typeface="Meiryo UI" panose="020B0604030504040204" pitchFamily="50" charset="-128"/>
              </a:rPr>
              <a:t>（こちらのメッセージボックスは削除してください）</a:t>
            </a:r>
            <a:endParaRPr kumimoji="1" lang="en-US" altLang="ja-JP" sz="1400" dirty="0">
              <a:solidFill>
                <a:prstClr val="black"/>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E5787D4D-2AC7-6947-479A-AE26BF938A27}"/>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3</a:t>
            </a:fld>
            <a:endParaRPr lang="ja-JP" altLang="en-US">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85356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hink-cell data - do not delete" hidden="1">
            <a:extLst>
              <a:ext uri="{FF2B5EF4-FFF2-40B4-BE49-F238E27FC236}">
                <a16:creationId xmlns:a16="http://schemas.microsoft.com/office/drawing/2014/main" id="{DE83C45D-9C7A-237C-8DD3-299E28930BB1}"/>
              </a:ext>
            </a:extLst>
          </p:cNvPr>
          <p:cNvGraphicFramePr>
            <a:graphicFrameLocks noChangeAspect="1"/>
          </p:cNvGraphicFramePr>
          <p:nvPr>
            <p:custDataLst>
              <p:tags r:id="rId1"/>
            </p:custDataLst>
            <p:extLst>
              <p:ext uri="{D42A27DB-BD31-4B8C-83A1-F6EECF244321}">
                <p14:modId xmlns:p14="http://schemas.microsoft.com/office/powerpoint/2010/main" val="2903518420"/>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12" name="think-cell data - do not delete" hidden="1">
                        <a:extLst>
                          <a:ext uri="{FF2B5EF4-FFF2-40B4-BE49-F238E27FC236}">
                            <a16:creationId xmlns:a16="http://schemas.microsoft.com/office/drawing/2014/main" id="{DE83C45D-9C7A-237C-8DD3-299E28930BB1}"/>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5865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2</a:t>
            </a:r>
            <a:r>
              <a:rPr lang="ja-JP" altLang="en-US" sz="2400" b="1">
                <a:latin typeface="Meiryo UI" panose="020B0604030504040204" pitchFamily="50" charset="-128"/>
                <a:ea typeface="Meiryo UI" panose="020B0604030504040204" pitchFamily="50" charset="-128"/>
              </a:rPr>
              <a:t>．プロジェクトの内容</a:t>
            </a:r>
          </a:p>
        </p:txBody>
      </p:sp>
      <p:sp>
        <p:nvSpPr>
          <p:cNvPr id="11" name="正方形/長方形 10">
            <a:extLst>
              <a:ext uri="{FF2B5EF4-FFF2-40B4-BE49-F238E27FC236}">
                <a16:creationId xmlns:a16="http://schemas.microsoft.com/office/drawing/2014/main" id="{0E3F5E6F-0F9B-4B66-9D30-68C3169432E2}"/>
              </a:ext>
            </a:extLst>
          </p:cNvPr>
          <p:cNvSpPr/>
          <p:nvPr/>
        </p:nvSpPr>
        <p:spPr>
          <a:xfrm>
            <a:off x="277018" y="1191952"/>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今回提案するプロジェクトの内容を具体的に記載してください</a:t>
            </a:r>
          </a:p>
        </p:txBody>
      </p:sp>
      <p:sp>
        <p:nvSpPr>
          <p:cNvPr id="2" name="スライド番号プレースホルダー 3">
            <a:extLst>
              <a:ext uri="{FF2B5EF4-FFF2-40B4-BE49-F238E27FC236}">
                <a16:creationId xmlns:a16="http://schemas.microsoft.com/office/drawing/2014/main" id="{1E8F7827-2D64-A2E7-BE3C-3955B4192331}"/>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4</a:t>
            </a:fld>
            <a:endParaRPr lang="ja-JP" altLang="en-US">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395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9">
            <a:extLst>
              <a:ext uri="{FF2B5EF4-FFF2-40B4-BE49-F238E27FC236}">
                <a16:creationId xmlns:a16="http://schemas.microsoft.com/office/drawing/2014/main" id="{E91B0998-0D79-420F-8214-1885BFAFE06E}"/>
              </a:ext>
            </a:extLst>
          </p:cNvPr>
          <p:cNvSpPr>
            <a:spLocks noGrp="1"/>
          </p:cNvSpPr>
          <p:nvPr>
            <p:ph type="title"/>
          </p:nvPr>
        </p:nvSpPr>
        <p:spPr>
          <a:xfrm>
            <a:off x="1143000" y="5865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3</a:t>
            </a:r>
            <a:r>
              <a:rPr lang="ja-JP" altLang="en-US" sz="2400" b="1">
                <a:latin typeface="Meiryo UI" panose="020B0604030504040204" pitchFamily="50" charset="-128"/>
                <a:ea typeface="Meiryo UI" panose="020B0604030504040204" pitchFamily="50" charset="-128"/>
              </a:rPr>
              <a:t>．公共性</a:t>
            </a:r>
          </a:p>
        </p:txBody>
      </p:sp>
      <p:sp>
        <p:nvSpPr>
          <p:cNvPr id="2" name="スライド番号プレースホルダー 3">
            <a:extLst>
              <a:ext uri="{FF2B5EF4-FFF2-40B4-BE49-F238E27FC236}">
                <a16:creationId xmlns:a16="http://schemas.microsoft.com/office/drawing/2014/main" id="{C7ED2DBD-52FD-FA54-86E3-3A6CBC66A4CD}"/>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5</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5B05BECF-18F2-3131-BAA2-F4C6E31720F7}"/>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都民の</a:t>
            </a:r>
            <a:r>
              <a:rPr lang="en-US" altLang="ja-JP" sz="1800" b="1" u="sng">
                <a:latin typeface="Meiryo UI" panose="020B0604030504040204" pitchFamily="50" charset="-128"/>
                <a:ea typeface="Meiryo UI" panose="020B0604030504040204" pitchFamily="50" charset="-128"/>
              </a:rPr>
              <a:t>QoL</a:t>
            </a:r>
            <a:r>
              <a:rPr lang="ja-JP" altLang="en-US" sz="1800" b="1" u="sng">
                <a:latin typeface="Meiryo UI" panose="020B0604030504040204" pitchFamily="50" charset="-128"/>
                <a:ea typeface="Meiryo UI" panose="020B0604030504040204" pitchFamily="50" charset="-128"/>
              </a:rPr>
              <a:t>向上への貢献</a:t>
            </a:r>
            <a:r>
              <a:rPr lang="en-US" altLang="ja-JP" sz="1800" b="1" u="sng">
                <a:latin typeface="Meiryo UI" panose="020B0604030504040204" pitchFamily="50" charset="-128"/>
                <a:ea typeface="Meiryo UI" panose="020B0604030504040204" pitchFamily="50" charset="-128"/>
              </a:rPr>
              <a:t>】</a:t>
            </a:r>
          </a:p>
        </p:txBody>
      </p:sp>
      <p:sp>
        <p:nvSpPr>
          <p:cNvPr id="9" name="正方形/長方形 8">
            <a:extLst>
              <a:ext uri="{FF2B5EF4-FFF2-40B4-BE49-F238E27FC236}">
                <a16:creationId xmlns:a16="http://schemas.microsoft.com/office/drawing/2014/main" id="{FCF6B165-C63B-94C2-AA41-327B15548706}"/>
              </a:ext>
            </a:extLst>
          </p:cNvPr>
          <p:cNvSpPr/>
          <p:nvPr/>
        </p:nvSpPr>
        <p:spPr>
          <a:xfrm>
            <a:off x="263525" y="117348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特定の企業利益ではなく、都民の</a:t>
            </a:r>
            <a:r>
              <a:rPr lang="en-US" altLang="ja-JP" sz="1400" dirty="0">
                <a:solidFill>
                  <a:srgbClr val="FF0000"/>
                </a:solidFill>
                <a:latin typeface="Meiryo UI" panose="020B0604030504040204" pitchFamily="50" charset="-128"/>
                <a:ea typeface="Meiryo UI" panose="020B0604030504040204" pitchFamily="50" charset="-128"/>
              </a:rPr>
              <a:t>QOL</a:t>
            </a:r>
            <a:r>
              <a:rPr lang="ja-JP" altLang="en-US" sz="1400" dirty="0">
                <a:solidFill>
                  <a:srgbClr val="FF0000"/>
                </a:solidFill>
                <a:latin typeface="Meiryo UI" panose="020B0604030504040204" pitchFamily="50" charset="-128"/>
                <a:ea typeface="Meiryo UI" panose="020B0604030504040204" pitchFamily="50" charset="-128"/>
              </a:rPr>
              <a:t>向上や東京の課題解決に資するテーマを選定し、どのように社会課題解決に貢献するかが示されているか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東京ならではの社会課題を示しているか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課題解決の方法を示しているか</a:t>
            </a:r>
          </a:p>
          <a:p>
            <a:pPr marL="742950" lvl="1" indent="-285750">
              <a:buFont typeface="Wingdings" panose="05000000000000000000" pitchFamily="2" charset="2"/>
              <a:buChar char="ü"/>
            </a:pPr>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1863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9">
            <a:extLst>
              <a:ext uri="{FF2B5EF4-FFF2-40B4-BE49-F238E27FC236}">
                <a16:creationId xmlns:a16="http://schemas.microsoft.com/office/drawing/2014/main" id="{E91B0998-0D79-420F-8214-1885BFAFE06E}"/>
              </a:ext>
            </a:extLst>
          </p:cNvPr>
          <p:cNvSpPr>
            <a:spLocks noGrp="1"/>
          </p:cNvSpPr>
          <p:nvPr>
            <p:ph type="title"/>
          </p:nvPr>
        </p:nvSpPr>
        <p:spPr>
          <a:xfrm>
            <a:off x="1143000" y="67938"/>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4</a:t>
            </a:r>
            <a:r>
              <a:rPr lang="ja-JP" altLang="en-US" sz="2400" b="1">
                <a:latin typeface="Meiryo UI" panose="020B0604030504040204" pitchFamily="50" charset="-128"/>
                <a:ea typeface="Meiryo UI" panose="020B0604030504040204" pitchFamily="50" charset="-128"/>
              </a:rPr>
              <a:t>．適合性</a:t>
            </a:r>
          </a:p>
        </p:txBody>
      </p:sp>
      <p:sp>
        <p:nvSpPr>
          <p:cNvPr id="2" name="スライド番号プレースホルダー 3">
            <a:extLst>
              <a:ext uri="{FF2B5EF4-FFF2-40B4-BE49-F238E27FC236}">
                <a16:creationId xmlns:a16="http://schemas.microsoft.com/office/drawing/2014/main" id="{DF396862-3014-FEC5-A71F-F91A24A076E9}"/>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6</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8C5C320B-492B-EE77-5C64-585874343AD3}"/>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データの活用</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423BEB7-6FA9-0408-D9DD-1E9F09475B23}"/>
              </a:ext>
            </a:extLst>
          </p:cNvPr>
          <p:cNvSpPr/>
          <p:nvPr/>
        </p:nvSpPr>
        <p:spPr>
          <a:xfrm>
            <a:off x="263525" y="117348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先端的なデータ利活用のユースケースを生むプロジェクトであるか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データの活用が主体となるプロジェクトであるか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新たな価値創出が示されたプロジェクトであるか</a:t>
            </a:r>
          </a:p>
          <a:p>
            <a:pPr marL="742950" lvl="1" indent="-285750">
              <a:buFont typeface="Wingdings" panose="05000000000000000000" pitchFamily="2" charset="2"/>
              <a:buChar char="ü"/>
            </a:pPr>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962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382D527-FB17-B55C-797B-F54D633B0D0B}"/>
              </a:ext>
            </a:extLst>
          </p:cNvPr>
          <p:cNvGraphicFramePr>
            <a:graphicFrameLocks noChangeAspect="1"/>
          </p:cNvGraphicFramePr>
          <p:nvPr>
            <p:custDataLst>
              <p:tags r:id="rId1"/>
            </p:custDataLst>
            <p:extLst>
              <p:ext uri="{D42A27DB-BD31-4B8C-83A1-F6EECF244321}">
                <p14:modId xmlns:p14="http://schemas.microsoft.com/office/powerpoint/2010/main" val="1793458535"/>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 name="think-cell data - do not delete" hidden="1">
                        <a:extLst>
                          <a:ext uri="{FF2B5EF4-FFF2-40B4-BE49-F238E27FC236}">
                            <a16:creationId xmlns:a16="http://schemas.microsoft.com/office/drawing/2014/main" id="{B382D527-FB17-B55C-797B-F54D633B0D0B}"/>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67938"/>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5</a:t>
            </a:r>
            <a:r>
              <a:rPr lang="ja-JP" altLang="en-US" sz="2400" b="1">
                <a:latin typeface="Meiryo UI" panose="020B0604030504040204" pitchFamily="50" charset="-128"/>
                <a:ea typeface="Meiryo UI" panose="020B0604030504040204" pitchFamily="50" charset="-128"/>
              </a:rPr>
              <a:t>．継続性</a:t>
            </a:r>
          </a:p>
        </p:txBody>
      </p:sp>
      <p:sp>
        <p:nvSpPr>
          <p:cNvPr id="3" name="スライド番号プレースホルダー 3">
            <a:extLst>
              <a:ext uri="{FF2B5EF4-FFF2-40B4-BE49-F238E27FC236}">
                <a16:creationId xmlns:a16="http://schemas.microsoft.com/office/drawing/2014/main" id="{0FF31B73-2F85-B3E5-689C-79A47114DF1A}"/>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7</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C8BDFE86-AB75-625D-7FE2-06EC4B1C0B3B}"/>
              </a:ext>
            </a:extLst>
          </p:cNvPr>
          <p:cNvSpPr/>
          <p:nvPr/>
        </p:nvSpPr>
        <p:spPr>
          <a:xfrm>
            <a:off x="263525" y="117348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事業発展を見据え、ケーススタディ事業期間中の成果が適切に設計されているか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ケーススタディ事業における目標・取組・成果を示しているか</a:t>
            </a:r>
          </a:p>
          <a:p>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11" name="コンテンツ プレースホルダー 2">
            <a:extLst>
              <a:ext uri="{FF2B5EF4-FFF2-40B4-BE49-F238E27FC236}">
                <a16:creationId xmlns:a16="http://schemas.microsoft.com/office/drawing/2014/main" id="{523D2444-5B2E-F12D-433C-477367F800C6}"/>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a:latin typeface="Meiryo UI" panose="020B0604030504040204" pitchFamily="50" charset="-128"/>
                <a:ea typeface="Meiryo UI" panose="020B0604030504040204" pitchFamily="50" charset="-128"/>
              </a:rPr>
              <a:t>5</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1</a:t>
            </a:r>
            <a:r>
              <a:rPr lang="ja-JP" altLang="en-US" sz="1800" b="1" u="sng">
                <a:latin typeface="Meiryo UI" panose="020B0604030504040204" pitchFamily="50" charset="-128"/>
                <a:ea typeface="Meiryo UI" panose="020B0604030504040204" pitchFamily="50" charset="-128"/>
              </a:rPr>
              <a:t>．</a:t>
            </a:r>
            <a:r>
              <a:rPr lang="en-US" altLang="ja-JP" sz="1800" b="1" u="sng">
                <a:latin typeface="Meiryo UI" panose="020B0604030504040204" pitchFamily="50" charset="-128"/>
                <a:ea typeface="Meiryo UI" panose="020B0604030504040204" pitchFamily="50" charset="-128"/>
              </a:rPr>
              <a:t>【</a:t>
            </a:r>
            <a:r>
              <a:rPr lang="ja-JP" altLang="en-US" sz="1800" b="1" u="sng">
                <a:latin typeface="Meiryo UI" panose="020B0604030504040204" pitchFamily="50" charset="-128"/>
                <a:ea typeface="Meiryo UI" panose="020B0604030504040204" pitchFamily="50" charset="-128"/>
              </a:rPr>
              <a:t>令和</a:t>
            </a:r>
            <a:r>
              <a:rPr lang="en-US" altLang="ja-JP" sz="1800" b="1" u="sng">
                <a:latin typeface="Meiryo UI" panose="020B0604030504040204" pitchFamily="50" charset="-128"/>
                <a:ea typeface="Meiryo UI" panose="020B0604030504040204" pitchFamily="50" charset="-128"/>
              </a:rPr>
              <a:t>7</a:t>
            </a:r>
            <a:r>
              <a:rPr lang="ja-JP" altLang="en-US" sz="1800" b="1" u="sng">
                <a:latin typeface="Meiryo UI" panose="020B0604030504040204" pitchFamily="50" charset="-128"/>
                <a:ea typeface="Meiryo UI" panose="020B0604030504040204" pitchFamily="50" charset="-128"/>
              </a:rPr>
              <a:t>年度における事業の位置づけ</a:t>
            </a:r>
            <a:r>
              <a:rPr lang="en-US" altLang="ja-JP" sz="1800" b="1" u="sng">
                <a:latin typeface="Meiryo UI" panose="020B0604030504040204" pitchFamily="50" charset="-128"/>
                <a:ea typeface="Meiryo UI" panose="020B0604030504040204" pitchFamily="50" charset="-128"/>
              </a:rPr>
              <a:t>】</a:t>
            </a:r>
            <a:endParaRPr lang="ja-JP" altLang="en-US" sz="1800" b="1" u="sng">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29269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94723441-B816-A280-8ACC-1D7C05FF6213}"/>
              </a:ext>
            </a:extLst>
          </p:cNvPr>
          <p:cNvGraphicFramePr>
            <a:graphicFrameLocks noChangeAspect="1"/>
          </p:cNvGraphicFramePr>
          <p:nvPr>
            <p:custDataLst>
              <p:tags r:id="rId1"/>
            </p:custDataLst>
            <p:extLst>
              <p:ext uri="{D42A27DB-BD31-4B8C-83A1-F6EECF244321}">
                <p14:modId xmlns:p14="http://schemas.microsoft.com/office/powerpoint/2010/main" val="657642252"/>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 name="think-cell data - do not delete" hidden="1">
                        <a:extLst>
                          <a:ext uri="{FF2B5EF4-FFF2-40B4-BE49-F238E27FC236}">
                            <a16:creationId xmlns:a16="http://schemas.microsoft.com/office/drawing/2014/main" id="{94723441-B816-A280-8ACC-1D7C05FF6213}"/>
                          </a:ext>
                        </a:extLst>
                      </p:cNvPr>
                      <p:cNvPicPr/>
                      <p:nvPr/>
                    </p:nvPicPr>
                    <p:blipFill>
                      <a:blip r:embed="rId5"/>
                      <a:stretch>
                        <a:fillRect/>
                      </a:stretch>
                    </p:blipFill>
                    <p:spPr>
                      <a:xfrm>
                        <a:off x="1144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1143000" y="58651"/>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a:latin typeface="Meiryo UI" panose="020B0604030504040204" pitchFamily="50" charset="-128"/>
                <a:ea typeface="Meiryo UI" panose="020B0604030504040204" pitchFamily="50" charset="-128"/>
              </a:rPr>
              <a:t>5</a:t>
            </a:r>
            <a:r>
              <a:rPr lang="ja-JP" altLang="en-US" sz="2400" b="1">
                <a:latin typeface="Meiryo UI" panose="020B0604030504040204" pitchFamily="50" charset="-128"/>
                <a:ea typeface="Meiryo UI" panose="020B0604030504040204" pitchFamily="50" charset="-128"/>
              </a:rPr>
              <a:t>．継続性</a:t>
            </a:r>
          </a:p>
        </p:txBody>
      </p:sp>
      <p:sp>
        <p:nvSpPr>
          <p:cNvPr id="3" name="スライド番号プレースホルダー 3">
            <a:extLst>
              <a:ext uri="{FF2B5EF4-FFF2-40B4-BE49-F238E27FC236}">
                <a16:creationId xmlns:a16="http://schemas.microsoft.com/office/drawing/2014/main" id="{43D80555-C3FD-E0C3-001A-E34382A3ABDF}"/>
              </a:ext>
            </a:extLst>
          </p:cNvPr>
          <p:cNvSpPr txBox="1">
            <a:spLocks/>
          </p:cNvSpPr>
          <p:nvPr/>
        </p:nvSpPr>
        <p:spPr>
          <a:xfrm>
            <a:off x="9963150" y="6492876"/>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96BA3565-E867-44AF-9D39-29D41BFB608A}" type="slidenum">
              <a:rPr lang="ja-JP" altLang="en-US" smtClean="0">
                <a:solidFill>
                  <a:schemeClr val="tx1"/>
                </a:solidFill>
                <a:latin typeface="Meiryo UI" panose="020B0604030504040204" pitchFamily="50" charset="-128"/>
                <a:ea typeface="Meiryo UI" panose="020B0604030504040204" pitchFamily="50" charset="-128"/>
              </a:rPr>
              <a:pPr>
                <a:defRPr/>
              </a:pPr>
              <a:t>8</a:t>
            </a:fld>
            <a:endParaRPr lang="ja-JP" altLang="en-US">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977C986-9A37-E2B4-7BDC-43C8CD7FEAE9}"/>
              </a:ext>
            </a:extLst>
          </p:cNvPr>
          <p:cNvSpPr/>
          <p:nvPr/>
        </p:nvSpPr>
        <p:spPr>
          <a:xfrm>
            <a:off x="263525" y="1173480"/>
            <a:ext cx="11637963" cy="515532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一過性の実証事業ではなく、ケーススタディ事業後も、事業を継続・横展開できるか</a:t>
            </a:r>
            <a:endParaRPr lang="en-US" altLang="ja-JP" sz="1400" dirty="0">
              <a:solidFill>
                <a:srgbClr val="FF0000"/>
              </a:solidFill>
              <a:latin typeface="Meiryo UI" panose="020B0604030504040204" pitchFamily="50" charset="-128"/>
              <a:ea typeface="Meiryo UI" panose="020B0604030504040204" pitchFamily="50" charset="-128"/>
            </a:endParaRP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令和</a:t>
            </a:r>
            <a:r>
              <a:rPr lang="en-US" altLang="ja-JP" sz="1400" dirty="0">
                <a:solidFill>
                  <a:srgbClr val="FF0000"/>
                </a:solidFill>
                <a:latin typeface="Meiryo UI" panose="020B0604030504040204" pitchFamily="50" charset="-128"/>
                <a:ea typeface="Meiryo UI" panose="020B0604030504040204" pitchFamily="50" charset="-128"/>
              </a:rPr>
              <a:t>8</a:t>
            </a:r>
            <a:r>
              <a:rPr lang="ja-JP" altLang="en-US" sz="1400" dirty="0">
                <a:solidFill>
                  <a:srgbClr val="FF0000"/>
                </a:solidFill>
                <a:latin typeface="Meiryo UI" panose="020B0604030504040204" pitchFamily="50" charset="-128"/>
                <a:ea typeface="Meiryo UI" panose="020B0604030504040204" pitchFamily="50" charset="-128"/>
              </a:rPr>
              <a:t>年度以降でのサービス創出・横展開に向けた計画が具体的に示されているか</a:t>
            </a:r>
          </a:p>
          <a:p>
            <a:pPr marL="536575" lvl="1" indent="-268288">
              <a:buFont typeface="Wingdings" panose="05000000000000000000" pitchFamily="2" charset="2"/>
              <a:buChar char="ü"/>
            </a:pPr>
            <a:r>
              <a:rPr lang="ja-JP" altLang="en-US" sz="1400" dirty="0">
                <a:solidFill>
                  <a:srgbClr val="FF0000"/>
                </a:solidFill>
                <a:latin typeface="Meiryo UI" panose="020B0604030504040204" pitchFamily="50" charset="-128"/>
                <a:ea typeface="Meiryo UI" panose="020B0604030504040204" pitchFamily="50" charset="-128"/>
              </a:rPr>
              <a:t>令和</a:t>
            </a:r>
            <a:r>
              <a:rPr lang="en-US" altLang="ja-JP" sz="1400" dirty="0">
                <a:solidFill>
                  <a:srgbClr val="FF0000"/>
                </a:solidFill>
                <a:latin typeface="Meiryo UI" panose="020B0604030504040204" pitchFamily="50" charset="-128"/>
                <a:ea typeface="Meiryo UI" panose="020B0604030504040204" pitchFamily="50" charset="-128"/>
              </a:rPr>
              <a:t>8</a:t>
            </a:r>
            <a:r>
              <a:rPr lang="ja-JP" altLang="en-US" sz="1400" dirty="0">
                <a:solidFill>
                  <a:srgbClr val="FF0000"/>
                </a:solidFill>
                <a:latin typeface="Meiryo UI" panose="020B0604030504040204" pitchFamily="50" charset="-128"/>
                <a:ea typeface="Meiryo UI" panose="020B0604030504040204" pitchFamily="50" charset="-128"/>
              </a:rPr>
              <a:t>年度以降での行政課題の解決につながる官民の事業連携に向けた提案があるか</a:t>
            </a:r>
          </a:p>
          <a:p>
            <a:endParaRPr lang="ja-JP" altLang="en-US"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699A00CC-4F1E-B91B-D0D4-346966A7AC27}"/>
              </a:ext>
            </a:extLst>
          </p:cNvPr>
          <p:cNvSpPr txBox="1">
            <a:spLocks/>
          </p:cNvSpPr>
          <p:nvPr/>
        </p:nvSpPr>
        <p:spPr>
          <a:xfrm>
            <a:off x="263525" y="630000"/>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u="sng" dirty="0">
                <a:latin typeface="Meiryo UI" panose="020B0604030504040204" pitchFamily="50" charset="-128"/>
                <a:ea typeface="Meiryo UI" panose="020B0604030504040204" pitchFamily="50" charset="-128"/>
              </a:rPr>
              <a:t>5</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2</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令和８年度以降の事業計画</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3163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52558298A12E47B4107B4B4425F6A0" ma:contentTypeVersion="3" ma:contentTypeDescription="Create a new document." ma:contentTypeScope="" ma:versionID="7e70337ece3fe254419ba2bdd1cffd74">
  <xsd:schema xmlns:xsd="http://www.w3.org/2001/XMLSchema" xmlns:xs="http://www.w3.org/2001/XMLSchema" xmlns:p="http://schemas.microsoft.com/office/2006/metadata/properties" xmlns:ns2="75801f45-5e0e-4acb-a08f-b7a82c73395b" targetNamespace="http://schemas.microsoft.com/office/2006/metadata/properties" ma:root="true" ma:fieldsID="8260a4a11db24b89d017892aa1d8f3aa" ns2:_="">
    <xsd:import namespace="75801f45-5e0e-4acb-a08f-b7a82c73395b"/>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801f45-5e0e-4acb-a08f-b7a82c7339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34B755-D6C4-4980-8290-28364883B8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801f45-5e0e-4acb-a08f-b7a82c7339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DEB22F8-F41A-482A-B8AB-A80EBB178F2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56A8A5B-BF75-426B-9F89-77A15216DFA8}">
  <ds:schemaRefs>
    <ds:schemaRef ds:uri="http://schemas.microsoft.com/sharepoint/v3/contenttype/forms"/>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emplate>Office 2013 - 2022 Theme</Template>
  <TotalTime>1</TotalTime>
  <Words>1158</Words>
  <Application>Microsoft Office PowerPoint</Application>
  <PresentationFormat>ワイド画面</PresentationFormat>
  <Paragraphs>226</Paragraphs>
  <Slides>18</Slides>
  <Notes>16</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18</vt:i4>
      </vt:variant>
    </vt:vector>
  </HeadingPairs>
  <TitlesOfParts>
    <vt:vector size="26" baseType="lpstr">
      <vt:lpstr>Meiryo UI</vt:lpstr>
      <vt:lpstr>游ゴシック</vt:lpstr>
      <vt:lpstr>Arial</vt:lpstr>
      <vt:lpstr>Calibri</vt:lpstr>
      <vt:lpstr>Calibri Light</vt:lpstr>
      <vt:lpstr>Wingdings</vt:lpstr>
      <vt:lpstr>Office テーマ</vt:lpstr>
      <vt:lpstr>think-cell スライド</vt:lpstr>
      <vt:lpstr>PowerPoint プレゼンテーション</vt:lpstr>
      <vt:lpstr>企画提案者の情報</vt:lpstr>
      <vt:lpstr>PowerPoint プレゼンテーション</vt:lpstr>
      <vt:lpstr>PowerPoint プレゼンテーション</vt:lpstr>
      <vt:lpstr>2．プロジェクトの内容</vt:lpstr>
      <vt:lpstr>3．公共性</vt:lpstr>
      <vt:lpstr>4．適合性</vt:lpstr>
      <vt:lpstr>5．継続性</vt:lpstr>
      <vt:lpstr>5．継続性</vt:lpstr>
      <vt:lpstr>6．実現性</vt:lpstr>
      <vt:lpstr>6．実現性</vt:lpstr>
      <vt:lpstr>6．実現性</vt:lpstr>
      <vt:lpstr>7．安全性</vt:lpstr>
      <vt:lpstr>7．安全性</vt:lpstr>
      <vt:lpstr>8．還元性</vt:lpstr>
      <vt:lpstr>8．還元性</vt:lpstr>
      <vt:lpstr>9．経費</vt:lpstr>
      <vt:lpstr>10．その他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武　翔太</cp:lastModifiedBy>
  <cp:revision>2</cp:revision>
  <dcterms:created xsi:type="dcterms:W3CDTF">2025-05-15T08:36:59Z</dcterms:created>
  <dcterms:modified xsi:type="dcterms:W3CDTF">2025-05-20T09:26:42Z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ContentBits">
    <vt:lpwstr>0</vt:lpwstr>
  </property>
  <property fmtid="{D5CDD505-2E9C-101B-9397-08002B2CF9AE}" pid="3" name="MSIP_Label_ea60d57e-af5b-4752-ac57-3e4f28ca11dc_Enabled">
    <vt:lpwstr>true</vt:lpwstr>
  </property>
  <property fmtid="{D5CDD505-2E9C-101B-9397-08002B2CF9AE}" pid="4" name="Order">
    <vt:r8>179600</vt:r8>
  </property>
  <property fmtid="{D5CDD505-2E9C-101B-9397-08002B2CF9AE}" pid="5" name="MSIP_Label_ea60d57e-af5b-4752-ac57-3e4f28ca11dc_Name">
    <vt:lpwstr>ea60d57e-af5b-4752-ac57-3e4f28ca11dc</vt:lpwstr>
  </property>
  <property fmtid="{D5CDD505-2E9C-101B-9397-08002B2CF9AE}" pid="6" name="MSIP_Label_436fffe2-e74d-4f21-833f-6f054a10cb50_ContentBits">
    <vt:lpwstr>0</vt:lpwstr>
  </property>
  <property fmtid="{D5CDD505-2E9C-101B-9397-08002B2CF9AE}" pid="7" name="MediaServiceImageTags">
    <vt:lpwstr/>
  </property>
  <property fmtid="{D5CDD505-2E9C-101B-9397-08002B2CF9AE}" pid="8" name="xd_ProgID">
    <vt:lpwstr/>
  </property>
  <property fmtid="{D5CDD505-2E9C-101B-9397-08002B2CF9AE}" pid="9" name="MSIP_Label_436fffe2-e74d-4f21-833f-6f054a10cb50_Name">
    <vt:lpwstr>436fffe2-e74d-4f21-833f-6f054a10cb50</vt:lpwstr>
  </property>
  <property fmtid="{D5CDD505-2E9C-101B-9397-08002B2CF9AE}" pid="10" name="MSIP_Label_ea60d57e-af5b-4752-ac57-3e4f28ca11dc_SetDate">
    <vt:lpwstr>2024-04-03T08:34:20Z</vt:lpwstr>
  </property>
  <property fmtid="{D5CDD505-2E9C-101B-9397-08002B2CF9AE}" pid="11" name="ContentTypeId">
    <vt:lpwstr>0x010100C652558298A12E47B4107B4B4425F6A0</vt:lpwstr>
  </property>
  <property fmtid="{D5CDD505-2E9C-101B-9397-08002B2CF9AE}" pid="12" name="ComplianceAssetId">
    <vt:lpwstr/>
  </property>
  <property fmtid="{D5CDD505-2E9C-101B-9397-08002B2CF9AE}" pid="13" name="TemplateUrl">
    <vt:lpwstr/>
  </property>
  <property fmtid="{D5CDD505-2E9C-101B-9397-08002B2CF9AE}" pid="14" name="MSIP_Label_ea60d57e-af5b-4752-ac57-3e4f28ca11dc_ActionId">
    <vt:lpwstr>12612979-1851-4f3a-bc07-f102e04e2461</vt:lpwstr>
  </property>
  <property fmtid="{D5CDD505-2E9C-101B-9397-08002B2CF9AE}" pid="15" name="MSIP_Label_436fffe2-e74d-4f21-833f-6f054a10cb50_SetDate">
    <vt:lpwstr>2023-06-02T01:57:21Z</vt:lpwstr>
  </property>
  <property fmtid="{D5CDD505-2E9C-101B-9397-08002B2CF9AE}" pid="16" name="_ExtendedDescription">
    <vt:lpwstr/>
  </property>
  <property fmtid="{D5CDD505-2E9C-101B-9397-08002B2CF9AE}" pid="17" name="TriggerFlowInfo">
    <vt:lpwstr/>
  </property>
  <property fmtid="{D5CDD505-2E9C-101B-9397-08002B2CF9AE}" pid="18" name="MSIP_Label_436fffe2-e74d-4f21-833f-6f054a10cb50_Method">
    <vt:lpwstr>Privileged</vt:lpwstr>
  </property>
  <property fmtid="{D5CDD505-2E9C-101B-9397-08002B2CF9AE}" pid="19" name="MSIP_Label_436fffe2-e74d-4f21-833f-6f054a10cb50_SiteId">
    <vt:lpwstr>a4dd5294-24e4-4102-8420-cb86d0baae1e</vt:lpwstr>
  </property>
  <property fmtid="{D5CDD505-2E9C-101B-9397-08002B2CF9AE}" pid="20" name="MSIP_Label_ea60d57e-af5b-4752-ac57-3e4f28ca11dc_SiteId">
    <vt:lpwstr>36da45f1-dd2c-4d1f-af13-5abe46b99921</vt:lpwstr>
  </property>
  <property fmtid="{D5CDD505-2E9C-101B-9397-08002B2CF9AE}" pid="21" name="xd_Signature">
    <vt:bool>false</vt:bool>
  </property>
  <property fmtid="{D5CDD505-2E9C-101B-9397-08002B2CF9AE}" pid="22" name="MSIP_Label_ea60d57e-af5b-4752-ac57-3e4f28ca11dc_Method">
    <vt:lpwstr>Standard</vt:lpwstr>
  </property>
  <property fmtid="{D5CDD505-2E9C-101B-9397-08002B2CF9AE}" pid="23" name="MSIP_Label_436fffe2-e74d-4f21-833f-6f054a10cb50_Enabled">
    <vt:lpwstr>true</vt:lpwstr>
  </property>
  <property fmtid="{D5CDD505-2E9C-101B-9397-08002B2CF9AE}" pid="24" name="MSIP_Label_436fffe2-e74d-4f21-833f-6f054a10cb50_ActionId">
    <vt:lpwstr>822fed8a-a4ca-4abb-afe1-9693e3fa1f0f</vt:lpwstr>
  </property>
</Properties>
</file>