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84" r:id="rId1"/>
  </p:sldMasterIdLst>
  <p:notesMasterIdLst>
    <p:notesMasterId r:id="rId18"/>
  </p:notesMasterIdLst>
  <p:sldIdLst>
    <p:sldId id="280" r:id="rId2"/>
    <p:sldId id="313" r:id="rId3"/>
    <p:sldId id="331" r:id="rId4"/>
    <p:sldId id="332" r:id="rId5"/>
    <p:sldId id="299" r:id="rId6"/>
    <p:sldId id="328" r:id="rId7"/>
    <p:sldId id="308" r:id="rId8"/>
    <p:sldId id="329" r:id="rId9"/>
    <p:sldId id="337" r:id="rId10"/>
    <p:sldId id="319" r:id="rId11"/>
    <p:sldId id="326" r:id="rId12"/>
    <p:sldId id="322" r:id="rId13"/>
    <p:sldId id="336" r:id="rId14"/>
    <p:sldId id="334" r:id="rId15"/>
    <p:sldId id="338" r:id="rId16"/>
    <p:sldId id="335" r:id="rId17"/>
  </p:sldIdLst>
  <p:sldSz cx="12192000" cy="6858000"/>
  <p:notesSz cx="6735763" cy="9866313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66" userDrawn="1">
          <p15:clr>
            <a:srgbClr val="A4A3A4"/>
          </p15:clr>
        </p15:guide>
        <p15:guide id="3" orient="horz" pos="3952" userDrawn="1">
          <p15:clr>
            <a:srgbClr val="A4A3A4"/>
          </p15:clr>
        </p15:guide>
        <p15:guide id="4" pos="7497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EB"/>
    <a:srgbClr val="FFCCFF"/>
    <a:srgbClr val="FF66CC"/>
    <a:srgbClr val="0000FF"/>
    <a:srgbClr val="FF6600"/>
    <a:srgbClr val="CC0000"/>
    <a:srgbClr val="CCECFF"/>
    <a:srgbClr val="FFFF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A31EA7-0F86-42B9-9BA8-D8608A471245}" v="5" dt="2026-06-09T07:00:53.191"/>
    <p1510:client id="{57BEFEE9-D845-400F-93BB-C55BA33D390C}" v="18" dt="2026-06-10T04:14:38.7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44" y="390"/>
      </p:cViewPr>
      <p:guideLst>
        <p:guide orient="horz" pos="391"/>
        <p:guide pos="166"/>
        <p:guide orient="horz" pos="3952"/>
        <p:guide pos="74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4FFDE28-4F3B-4900-B3A0-0C3A33BF1A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6D7AFEB-DD47-48C7-9CA3-9E12D341C68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latin typeface="+mn-lt"/>
              </a:defRPr>
            </a:lvl1pPr>
          </a:lstStyle>
          <a:p>
            <a:pPr>
              <a:defRPr/>
            </a:pPr>
            <a:fld id="{9107904E-056A-4B5A-BE03-D1192321EE05}" type="datetimeFigureOut">
              <a:rPr lang="ja-JP" altLang="en-US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A9520AC-E4B7-43E8-B240-D54FF8E623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07CCC86B-4CA7-4927-A4FB-EF50571DD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AEF346-F2F4-4219-A2C5-91B657A02F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AF65B9-46EE-49CC-9CE8-FD607E361A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latin typeface="+mn-lt"/>
              </a:defRPr>
            </a:lvl1pPr>
          </a:lstStyle>
          <a:p>
            <a:pPr>
              <a:defRPr/>
            </a:pPr>
            <a:fld id="{CC8D948A-DAEB-41F9-BDDD-85531503F6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0952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7318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267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0033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FD9EA-6DA6-A031-3343-75EF1DD29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593A879-71DA-A6E5-F5E0-75A422C9BF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EA5AA67-A26E-52FE-950D-FE44FEF57F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A2E936-65A7-0474-6971-CF340BE058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4021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5499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2566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7717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7844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0056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7952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2D5F1-304C-B980-C569-A099BE3DF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9841D4-7D94-3FAD-D475-7D9FB34257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AE7CF4F-5602-EDB1-4B20-7F2B3862BB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22B213-ED21-C58F-F732-5743591F98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2413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7057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9156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BD7937-2FF2-4C4F-866B-77B1744C3900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75DD66-A2E9-469A-913F-9098062BF160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103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358727-5FCC-4C06-A04E-941807B86DDA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AEA98F-D2AD-4BC9-8F1E-BA83EC72C960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828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490683-A305-4639-ADCA-94F359F7C9A1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951E7-69C5-4315-A24F-5C0EA2B5C71B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9071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872217-5FA7-4A06-8BD3-7EC2450C5993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4121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2066EC-4347-46D5-AF72-CB367F83232E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27D1B-4071-49ED-9174-7D4458CCC666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16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1A9054-F755-498E-80BD-A58C4BAFAE34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539FC1-4ECE-443B-A478-8FEAAC8C7FB1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994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C757F1-30FA-4EFA-9B76-C81A64405475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F5918-1523-4752-95B5-C05234FB1132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901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0A05E3-2CED-4875-8727-C14B4E5B897E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DD6609-8A36-4FD8-A408-FB06E5A6350F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878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9B164F-235C-4C65-A467-518508F184ED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7C574-44FC-44A2-877D-2EF54E0E2836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6585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3AF06C-4602-43C4-81E8-670DAE424E36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6F8A2D-3AE5-4CCD-8E36-03F3DCA112C0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592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262963-AF4F-4DB8-A281-FF8C5ECD0671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71B0DF-7CBC-4BE4-BECE-285ACF344BD8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836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BF1D2A-EEB0-466C-A269-D0D239E2F9E4}" type="datetime1">
              <a:rPr lang="ja-JP" altLang="en-US" smtClean="0"/>
              <a:pPr>
                <a:defRPr/>
              </a:pPr>
              <a:t>2026/6/12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ED188C-7518-4E30-9415-6D8B7273EDEF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AAB1AF7C-17C4-7DD8-EF4D-1EE2EEBF890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938426131"/>
              </p:ext>
            </p:extLst>
          </p:nvPr>
        </p:nvGraphicFramePr>
        <p:xfrm>
          <a:off x="1955" y="1588"/>
          <a:ext cx="1954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14" imgW="624" imgH="623" progId="TCLayout.ActiveDocument.1">
                  <p:embed/>
                </p:oleObj>
              </mc:Choice>
              <mc:Fallback>
                <p:oleObj name="think-cellスライド" r:id="rId14" imgW="624" imgH="623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AB1AF7C-17C4-7DD8-EF4D-1EE2EEBF89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4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963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dpf-hp.metro.tokyo.lg.jp/service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4D85B0B-111C-41BD-AD38-C444BFF5C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011803"/>
            <a:ext cx="9906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latinLnBrk="1" hangingPunct="1"/>
            <a:r>
              <a:rPr kumimoji="1" lang="ja-JP" altLang="en-US" sz="3200" b="1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東京データプラットフォーム データ駆動型サービス創出事業</a:t>
            </a:r>
            <a:br>
              <a:rPr kumimoji="1" lang="ja-JP" altLang="en-US" sz="3200" b="1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</a:br>
            <a:r>
              <a:rPr kumimoji="1" lang="ja-JP" altLang="en-US" sz="3200" b="1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「企画提案書参考フォーマット」</a:t>
            </a:r>
            <a:endParaRPr kumimoji="1" lang="en-US" altLang="ja-JP" sz="3200" b="1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2A3097CE-80EB-4ACD-BD3E-B84D2681F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723540"/>
              </p:ext>
            </p:extLst>
          </p:nvPr>
        </p:nvGraphicFramePr>
        <p:xfrm>
          <a:off x="1988439" y="4504733"/>
          <a:ext cx="8215122" cy="18039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019">
                  <a:extLst>
                    <a:ext uri="{9D8B030D-6E8A-4147-A177-3AD203B41FA5}">
                      <a16:colId xmlns:a16="http://schemas.microsoft.com/office/drawing/2014/main" val="3915567555"/>
                    </a:ext>
                  </a:extLst>
                </a:gridCol>
                <a:gridCol w="1677913">
                  <a:extLst>
                    <a:ext uri="{9D8B030D-6E8A-4147-A177-3AD203B41FA5}">
                      <a16:colId xmlns:a16="http://schemas.microsoft.com/office/drawing/2014/main" val="867372507"/>
                    </a:ext>
                  </a:extLst>
                </a:gridCol>
                <a:gridCol w="6240190">
                  <a:extLst>
                    <a:ext uri="{9D8B030D-6E8A-4147-A177-3AD203B41FA5}">
                      <a16:colId xmlns:a16="http://schemas.microsoft.com/office/drawing/2014/main" val="3934024063"/>
                    </a:ext>
                  </a:extLst>
                </a:gridCol>
              </a:tblGrid>
              <a:tr h="300665">
                <a:tc gridSpan="2"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プロジェクト実施者名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71758"/>
                  </a:ext>
                </a:extLst>
              </a:tr>
              <a:tr h="300665">
                <a:tc rowSpan="5">
                  <a:txBody>
                    <a:bodyPr/>
                    <a:lstStyle/>
                    <a:p>
                      <a:pPr marL="133350" indent="-133350" algn="ctr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担当者連絡先</a:t>
                      </a:r>
                    </a:p>
                  </a:txBody>
                  <a:tcPr marL="68580" marR="68580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部署名</a:t>
                      </a:r>
                      <a:endParaRPr kumimoji="1" lang="en-US" altLang="ja-JP" sz="1200" b="1" kern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79390"/>
                  </a:ext>
                </a:extLst>
              </a:tr>
              <a:tr h="300665">
                <a:tc vMerge="1">
                  <a:txBody>
                    <a:bodyPr/>
                    <a:lstStyle/>
                    <a:p>
                      <a:endParaRPr lang="ja-JP" altLang="en-US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担当者名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65958"/>
                  </a:ext>
                </a:extLst>
              </a:tr>
              <a:tr h="300665">
                <a:tc vMerge="1">
                  <a:txBody>
                    <a:bodyPr/>
                    <a:lstStyle/>
                    <a:p>
                      <a:endParaRPr lang="ja-JP" altLang="en-US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住所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23954"/>
                  </a:ext>
                </a:extLst>
              </a:tr>
              <a:tr h="300665">
                <a:tc vMerge="1">
                  <a:txBody>
                    <a:bodyPr/>
                    <a:lstStyle/>
                    <a:p>
                      <a:endParaRPr lang="ja-JP" altLang="en-US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電話番号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63475"/>
                  </a:ext>
                </a:extLst>
              </a:tr>
              <a:tr h="300665">
                <a:tc vMerge="1">
                  <a:txBody>
                    <a:bodyPr/>
                    <a:lstStyle/>
                    <a:p>
                      <a:endParaRPr lang="ja-JP" altLang="en-US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メールアドレス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71570"/>
                  </a:ext>
                </a:extLst>
              </a:tr>
            </a:tbl>
          </a:graphicData>
        </a:graphic>
      </p:graphicFrame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D37D63A-1AE0-4A9C-980C-3FDC4C4A409D}"/>
              </a:ext>
            </a:extLst>
          </p:cNvPr>
          <p:cNvSpPr txBox="1">
            <a:spLocks/>
          </p:cNvSpPr>
          <p:nvPr/>
        </p:nvSpPr>
        <p:spPr bwMode="auto">
          <a:xfrm>
            <a:off x="1988439" y="4199902"/>
            <a:ext cx="8215122" cy="25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defTabSz="914400" eaLnBrk="1" hangingPunct="1">
              <a:buNone/>
            </a:pP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20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年○月○日作成</a:t>
            </a:r>
            <a:endParaRPr lang="en-US" altLang="ja-JP" sz="12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C42E3E42-E432-4414-AFB0-AA88B85A5614}"/>
              </a:ext>
            </a:extLst>
          </p:cNvPr>
          <p:cNvSpPr txBox="1">
            <a:spLocks/>
          </p:cNvSpPr>
          <p:nvPr/>
        </p:nvSpPr>
        <p:spPr bwMode="auto">
          <a:xfrm>
            <a:off x="2533554" y="352777"/>
            <a:ext cx="9367934" cy="25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defTabSz="914400" eaLnBrk="1" hangingPunct="1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（様式３）</a:t>
            </a:r>
          </a:p>
        </p:txBody>
      </p:sp>
      <p:sp>
        <p:nvSpPr>
          <p:cNvPr id="7" name="吹き出し: 四角形 6">
            <a:extLst>
              <a:ext uri="{FF2B5EF4-FFF2-40B4-BE49-F238E27FC236}">
                <a16:creationId xmlns:a16="http://schemas.microsoft.com/office/drawing/2014/main" id="{A6DF235F-DA99-E5E4-5B82-1C288FFCF87F}"/>
              </a:ext>
            </a:extLst>
          </p:cNvPr>
          <p:cNvSpPr/>
          <p:nvPr/>
        </p:nvSpPr>
        <p:spPr>
          <a:xfrm>
            <a:off x="6483096" y="2246808"/>
            <a:ext cx="3908744" cy="822579"/>
          </a:xfrm>
          <a:prstGeom prst="wedgeRectCallout">
            <a:avLst>
              <a:gd name="adj1" fmla="val -29255"/>
              <a:gd name="adj2" fmla="val -70895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「企画提案書参考フォーマット」を削除して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プロジェクト名の記載をしてください</a:t>
            </a:r>
            <a:endParaRPr kumimoji="1" lang="en-US" altLang="ja-JP" sz="120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（こちらのメッセージボックスも削除してください）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0406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9">
            <a:extLst>
              <a:ext uri="{FF2B5EF4-FFF2-40B4-BE49-F238E27FC236}">
                <a16:creationId xmlns:a16="http://schemas.microsoft.com/office/drawing/2014/main" id="{FDCD27AD-BD2B-429E-A95B-962769E92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7443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．実行性</a:t>
            </a:r>
          </a:p>
        </p:txBody>
      </p:sp>
      <p:sp>
        <p:nvSpPr>
          <p:cNvPr id="6" name="スライド番号プレースホルダー 3">
            <a:extLst>
              <a:ext uri="{FF2B5EF4-FFF2-40B4-BE49-F238E27FC236}">
                <a16:creationId xmlns:a16="http://schemas.microsoft.com/office/drawing/2014/main" id="{111A8A1F-DDF1-5087-E417-DED393241841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9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240C0CE-E759-F3A5-571A-EEF4472A0B02}"/>
              </a:ext>
            </a:extLst>
          </p:cNvPr>
          <p:cNvSpPr/>
          <p:nvPr/>
        </p:nvSpPr>
        <p:spPr>
          <a:xfrm>
            <a:off x="263525" y="1141200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適切な推進体制を構築し、必要なスキルを有した人材等のリソースを準備しているか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プロジェクトを実現するための体制について示しているか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6837" indent="-285750">
              <a:buFont typeface="Arial" panose="020B0604020202020204" pitchFamily="34" charset="0"/>
              <a:buChar char="•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B50092AB-EBCD-654E-E9F5-E5EDF8D4C66C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プロジェクト実現に向けた体制確保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0304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8631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．実行性</a:t>
            </a:r>
          </a:p>
        </p:txBody>
      </p: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FF52730F-5EDF-A4F6-4781-6B7835B30169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10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34EA7C8-68F9-0F99-8B83-9D2FC671BD9E}"/>
              </a:ext>
            </a:extLst>
          </p:cNvPr>
          <p:cNvSpPr/>
          <p:nvPr/>
        </p:nvSpPr>
        <p:spPr>
          <a:xfrm>
            <a:off x="263525" y="1141200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現状分析に基づき、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等の目標が設定されており、検証方法（前後比較／算出手法）が明確化できているか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  <a:defRPr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社会課題解決の有効性／実装横展開性／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TDPF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への成果還元、につながる定性目標・定量目標が具体的に設定されているか</a:t>
            </a:r>
          </a:p>
          <a:p>
            <a:pPr marL="536575" lvl="1" indent="-268288">
              <a:buFont typeface="Wingdings" panose="05000000000000000000" pitchFamily="2" charset="2"/>
              <a:buChar char="ü"/>
              <a:defRPr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今年度達成すべき目標・成果に対して、適切な効果検証方法が設計されているか</a:t>
            </a: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＊詳細な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の設定については採択後、事務局と協議のうえ、調整・決定させていただきます。</a:t>
            </a: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A383ACF0-9340-5ECB-1969-D26B0A69C94A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適切かつ明確な効果検証方法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1153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915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．実行性</a:t>
            </a:r>
          </a:p>
        </p:txBody>
      </p: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1AE6B0C8-C3BA-1B84-65C8-773840F31B4C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11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3D2323-52B9-EB22-B136-6C35FBBB55F3}"/>
              </a:ext>
            </a:extLst>
          </p:cNvPr>
          <p:cNvSpPr/>
          <p:nvPr/>
        </p:nvSpPr>
        <p:spPr>
          <a:xfrm>
            <a:off x="263525" y="1153405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プロジェクト進行にあたっての進捗管理手法とマイルストーンを設定しているか</a:t>
            </a:r>
            <a:endParaRPr lang="en-US" altLang="ja-JP" sz="14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プロジェクト進行のスケジュール及びマイルストーンを適切に設計できているか</a:t>
            </a: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進捗管理手法が明確に示されているか</a:t>
            </a:r>
          </a:p>
          <a:p>
            <a:endParaRPr lang="ja-JP" altLang="en-US" sz="14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B17A935-D9D8-EA17-A8F0-A4E1B7566AEB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適切かつ明確な進捗管理方法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3579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13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．貢献性</a:t>
            </a:r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C9547809-1A60-97E7-2413-76BF6E6EDDFA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12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5474F28-930A-4569-FCC0-6FB5C814EE4F}"/>
              </a:ext>
            </a:extLst>
          </p:cNvPr>
          <p:cNvSpPr/>
          <p:nvPr/>
        </p:nvSpPr>
        <p:spPr>
          <a:xfrm>
            <a:off x="263525" y="1153405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事業を通じて得られたデータを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TDPF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に還元できるか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どのようなデータを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TDPF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と連携できるかについて具体的に示されているか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※6-1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で示されたデータのうち、どのようなデータを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TDPF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へ掲載できるかや、会員間への共有ができるかについて具体的に記載してください。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※TDPF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データ連携基盤への連携条件については、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3"/>
              </a:rPr>
              <a:t>https://www.tdpf-hp.metro.tokyo.lg.jp/services/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内「データ提供について」の各書類をご確認ください。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24600F6-4D98-3448-5F5A-84D4BB210BA4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【TDPF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へデータの還元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9824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7938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．貢献性</a:t>
            </a:r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8CA7A21B-A73E-243F-0A44-FAB0D5782F99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13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B99F460-D7A6-E6DE-18A2-49366A6BDD95}"/>
              </a:ext>
            </a:extLst>
          </p:cNvPr>
          <p:cNvSpPr/>
          <p:nvPr/>
        </p:nvSpPr>
        <p:spPr>
          <a:xfrm>
            <a:off x="263525" y="1153405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事業を通じて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TDPF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会員コミュニティ活性化できるか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事業を通じて得られた成果を会員へ発信し、会員間の連携を促進できるか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8287" lvl="1"/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E9C317E5-D81A-2D61-D114-9390B0416D7E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【TDPF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会員コミュニティへの貢献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4504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0711E-008D-82B4-8672-82E2B9B82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48E079-AF9E-678E-9459-50A70FCEC568}"/>
              </a:ext>
            </a:extLst>
          </p:cNvPr>
          <p:cNvSpPr/>
          <p:nvPr/>
        </p:nvSpPr>
        <p:spPr>
          <a:xfrm>
            <a:off x="263525" y="1153405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60CC0374-8542-C5F7-10B7-8937DDD45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8651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．経費</a:t>
            </a:r>
          </a:p>
        </p:txBody>
      </p:sp>
      <p:sp>
        <p:nvSpPr>
          <p:cNvPr id="6" name="スライド番号プレースホルダー 3">
            <a:extLst>
              <a:ext uri="{FF2B5EF4-FFF2-40B4-BE49-F238E27FC236}">
                <a16:creationId xmlns:a16="http://schemas.microsoft.com/office/drawing/2014/main" id="{82275A68-715A-812E-C945-AE8B462222D3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14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E3540D2-2D2C-46C9-F265-FB918BF73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547279"/>
              </p:ext>
            </p:extLst>
          </p:nvPr>
        </p:nvGraphicFramePr>
        <p:xfrm>
          <a:off x="433655" y="1691763"/>
          <a:ext cx="5720149" cy="497876"/>
        </p:xfrm>
        <a:graphic>
          <a:graphicData uri="http://schemas.openxmlformats.org/drawingml/2006/table">
            <a:tbl>
              <a:tblPr firstRow="1" firstCol="1" bandRow="1"/>
              <a:tblGrid>
                <a:gridCol w="3809652">
                  <a:extLst>
                    <a:ext uri="{9D8B030D-6E8A-4147-A177-3AD203B41FA5}">
                      <a16:colId xmlns:a16="http://schemas.microsoft.com/office/drawing/2014/main" val="3912915692"/>
                    </a:ext>
                  </a:extLst>
                </a:gridCol>
                <a:gridCol w="1910497">
                  <a:extLst>
                    <a:ext uri="{9D8B030D-6E8A-4147-A177-3AD203B41FA5}">
                      <a16:colId xmlns:a16="http://schemas.microsoft.com/office/drawing/2014/main" val="1005231865"/>
                    </a:ext>
                  </a:extLst>
                </a:gridCol>
              </a:tblGrid>
              <a:tr h="497876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600" b="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事業費用見積額</a:t>
                      </a:r>
                      <a:r>
                        <a:rPr lang="en-US" altLang="ja-JP" sz="1600" b="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ja-JP" altLang="en-US" sz="1600" b="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事業全体費用</a:t>
                      </a:r>
                      <a:r>
                        <a:rPr lang="en-US" altLang="ja-JP" sz="1600" b="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60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33,000,000</a:t>
                      </a:r>
                      <a:r>
                        <a:rPr lang="ja-JP" altLang="en-US" sz="1600" kern="1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Times New Roman" panose="02020603050405020304" pitchFamily="18" charset="0"/>
                        </a:rPr>
                        <a:t>円</a:t>
                      </a:r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077946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E5F8A9B1-E6DD-BEC8-5D30-BD6DC42C8E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70879"/>
              </p:ext>
            </p:extLst>
          </p:nvPr>
        </p:nvGraphicFramePr>
        <p:xfrm>
          <a:off x="375850" y="2486024"/>
          <a:ext cx="9987352" cy="334877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9002">
                  <a:extLst>
                    <a:ext uri="{9D8B030D-6E8A-4147-A177-3AD203B41FA5}">
                      <a16:colId xmlns:a16="http://schemas.microsoft.com/office/drawing/2014/main" val="18083038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651619828"/>
                    </a:ext>
                  </a:extLst>
                </a:gridCol>
                <a:gridCol w="2061074">
                  <a:extLst>
                    <a:ext uri="{9D8B030D-6E8A-4147-A177-3AD203B41FA5}">
                      <a16:colId xmlns:a16="http://schemas.microsoft.com/office/drawing/2014/main" val="2548993393"/>
                    </a:ext>
                  </a:extLst>
                </a:gridCol>
                <a:gridCol w="1933076">
                  <a:extLst>
                    <a:ext uri="{9D8B030D-6E8A-4147-A177-3AD203B41FA5}">
                      <a16:colId xmlns:a16="http://schemas.microsoft.com/office/drawing/2014/main" val="3798069862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3001814339"/>
                    </a:ext>
                  </a:extLst>
                </a:gridCol>
              </a:tblGrid>
              <a:tr h="324618">
                <a:tc>
                  <a:txBody>
                    <a:bodyPr/>
                    <a:lstStyle/>
                    <a:p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経費区分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実施項目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金額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用途</a:t>
                      </a: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1080307896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01</a:t>
                      </a:r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物品購入費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開発のための部品購入等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2775255402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02</a:t>
                      </a:r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委託費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設計、製作などに係る委託費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1284967085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03</a:t>
                      </a:r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工事費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現地評価の設備設置工事費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3913989030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04</a:t>
                      </a:r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直接人件費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事業に従事する従業員の費用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18,000,000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3333604400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05</a:t>
                      </a:r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使用料及び賃借料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err="1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Wifi</a:t>
                      </a:r>
                      <a:r>
                        <a:rPr kumimoji="1" lang="ja-JP" altLang="en-US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レンタル等の費用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315652999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06</a:t>
                      </a:r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役務費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通信運搬費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4010759308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07</a:t>
                      </a:r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広報費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サービス展開の広報費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500,000</a:t>
                      </a:r>
                      <a:r>
                        <a:rPr kumimoji="1" lang="ja-JP" altLang="en-US" sz="16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22954644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08</a:t>
                      </a:r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その他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</a:t>
                      </a:r>
                      <a:r>
                        <a:rPr kumimoji="1" lang="ja-JP" altLang="en-US" sz="160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541694614"/>
                  </a:ext>
                </a:extLst>
              </a:tr>
              <a:tr h="336017">
                <a:tc>
                  <a:txBody>
                    <a:bodyPr/>
                    <a:lstStyle/>
                    <a:p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対象経費合計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30,000,000</a:t>
                      </a:r>
                      <a:r>
                        <a:rPr kumimoji="1" lang="ja-JP" altLang="en-US" sz="1600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円</a:t>
                      </a:r>
                    </a:p>
                  </a:txBody>
                  <a:tcPr marL="69943" marR="69943" marT="34972" marB="34972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6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9943" marR="69943" marT="34972" marB="34972"/>
                </a:tc>
                <a:extLst>
                  <a:ext uri="{0D108BD9-81ED-4DB2-BD59-A6C34878D82A}">
                    <a16:rowId xmlns:a16="http://schemas.microsoft.com/office/drawing/2014/main" val="2544190062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6C8C534-A13E-7A0C-9B2E-0466365B5242}"/>
              </a:ext>
            </a:extLst>
          </p:cNvPr>
          <p:cNvSpPr txBox="1"/>
          <p:nvPr/>
        </p:nvSpPr>
        <p:spPr>
          <a:xfrm>
            <a:off x="358367" y="5909967"/>
            <a:ext cx="108956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 </a:t>
            </a:r>
            <a:r>
              <a:rPr lang="ja-JP" altLang="en-US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補助金基準額は対象経費の</a:t>
            </a:r>
            <a:r>
              <a:rPr lang="en-US" altLang="ja-JP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1/2</a:t>
            </a:r>
            <a:r>
              <a:rPr lang="ja-JP" altLang="en-US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かつ</a:t>
            </a:r>
            <a:r>
              <a:rPr lang="en-US" altLang="ja-JP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1,400</a:t>
            </a:r>
            <a:r>
              <a:rPr lang="ja-JP" altLang="en-US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万円を上限とする。</a:t>
            </a:r>
            <a:r>
              <a:rPr lang="en-US" altLang="ja-JP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 </a:t>
            </a:r>
            <a:r>
              <a:rPr lang="ja-JP" altLang="en-US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人件費を計上する場合は、</a:t>
            </a:r>
            <a:r>
              <a:rPr lang="ja-JP" altLang="en-US" sz="1400" b="1" u="sng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単価</a:t>
            </a:r>
            <a:r>
              <a:rPr lang="ja-JP" altLang="en-US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と</a:t>
            </a:r>
            <a:r>
              <a:rPr lang="ja-JP" altLang="en-US" sz="1400" b="1" u="sng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工数</a:t>
            </a:r>
            <a:r>
              <a:rPr lang="ja-JP" altLang="en-US" sz="14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の想定を記載ください。</a:t>
            </a:r>
            <a:endParaRPr lang="en-US" altLang="ja-JP" sz="1400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847423B-A968-1CAA-8DF5-E40F8ED98652}"/>
              </a:ext>
            </a:extLst>
          </p:cNvPr>
          <p:cNvSpPr txBox="1"/>
          <p:nvPr/>
        </p:nvSpPr>
        <p:spPr>
          <a:xfrm>
            <a:off x="448537" y="1268696"/>
            <a:ext cx="57914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40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下記図は記載例となります。提案の際には内容を削除の上ご記載ください。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803C757-C487-3167-9DF9-E756CFD8843A}"/>
              </a:ext>
            </a:extLst>
          </p:cNvPr>
          <p:cNvSpPr/>
          <p:nvPr/>
        </p:nvSpPr>
        <p:spPr>
          <a:xfrm>
            <a:off x="375850" y="5481737"/>
            <a:ext cx="5718419" cy="36863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71AA8387-75F7-D7C0-FF65-16954E75D402}"/>
              </a:ext>
            </a:extLst>
          </p:cNvPr>
          <p:cNvGrpSpPr/>
          <p:nvPr/>
        </p:nvGrpSpPr>
        <p:grpSpPr>
          <a:xfrm>
            <a:off x="6163467" y="2541938"/>
            <a:ext cx="5765008" cy="2940558"/>
            <a:chOff x="222705" y="3669793"/>
            <a:chExt cx="5873296" cy="2940558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5D8504A2-08C1-3503-9185-E5D0CB05A7CB}"/>
                </a:ext>
              </a:extLst>
            </p:cNvPr>
            <p:cNvSpPr/>
            <p:nvPr/>
          </p:nvSpPr>
          <p:spPr>
            <a:xfrm>
              <a:off x="222705" y="3669793"/>
              <a:ext cx="5797095" cy="2940558"/>
            </a:xfrm>
            <a:prstGeom prst="roundRect">
              <a:avLst>
                <a:gd name="adj" fmla="val 4107"/>
              </a:avLst>
            </a:prstGeom>
            <a:solidFill>
              <a:srgbClr val="FFFFFF"/>
            </a:solidFill>
            <a:ln w="19050" cap="flat" cmpd="sng" algn="ctr">
              <a:solidFill>
                <a:schemeClr val="accent5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1FEB98BC-0855-AF4D-7158-D99CC0CB977B}"/>
                </a:ext>
              </a:extLst>
            </p:cNvPr>
            <p:cNvSpPr txBox="1"/>
            <p:nvPr/>
          </p:nvSpPr>
          <p:spPr>
            <a:xfrm>
              <a:off x="222707" y="3676487"/>
              <a:ext cx="5873294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補助金基準額（詳細は補助金交付要綱を参照の事）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例：事業を行うためにかかる経費　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		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3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，３００万円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　①対象外経費（会議費、不動産取得費等）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　　３００万円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　②対象経費（委託費、工事費、人件費等）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</a:t>
              </a:r>
              <a:r>
                <a:rPr kumimoji="0" lang="ja-JP" altLang="en-US" sz="1400" b="1" u="sng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３</a:t>
              </a:r>
              <a:r>
                <a:rPr kumimoji="0" lang="ja-JP" altLang="en-US" sz="14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，０００万円</a:t>
              </a:r>
              <a:endParaRPr kumimoji="0" lang="en-US" altLang="ja-JP" sz="14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　③</a:t>
              </a:r>
              <a:r>
                <a:rPr lang="ja-JP" altLang="en-US" sz="14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補助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金として支払われる金額　②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×1/2	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：１，５</a:t>
              </a:r>
              <a:r>
                <a:rPr kumimoji="0" lang="ja-JP" altLang="en-US" sz="14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０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０万円</a:t>
              </a:r>
              <a:endPara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　④</a:t>
              </a:r>
              <a:r>
                <a:rPr lang="ja-JP" altLang="en-US" sz="14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補助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金の上限金額を超えた場合</a:t>
              </a:r>
              <a:r>
                <a:rPr kumimoji="0" lang="en-US" altLang="ja-JP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				</a:t>
              </a: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：</a:t>
              </a:r>
              <a:r>
                <a:rPr kumimoji="0" lang="ja-JP" altLang="en-US" sz="1400" b="1" u="sng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１</a:t>
              </a:r>
              <a:r>
                <a:rPr kumimoji="0" lang="ja-JP" altLang="en-US" sz="14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，４００万円</a:t>
              </a:r>
              <a:endParaRPr kumimoji="0" lang="ja-JP" altLang="en-US" sz="16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8CAA8DBE-9B5C-C280-4BC6-871524D5DF98}"/>
                </a:ext>
              </a:extLst>
            </p:cNvPr>
            <p:cNvSpPr txBox="1"/>
            <p:nvPr/>
          </p:nvSpPr>
          <p:spPr>
            <a:xfrm>
              <a:off x="542680" y="5370927"/>
              <a:ext cx="1606142" cy="11632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no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事業を行うために係る経費の総額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⇒　</a:t>
              </a:r>
              <a:r>
                <a:rPr kumimoji="0"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3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</a:t>
              </a:r>
              <a:r>
                <a:rPr kumimoji="0"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3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(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対象外</a:t>
              </a:r>
              <a:r>
                <a:rPr kumimoji="0"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3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00</a:t>
              </a:r>
              <a:r>
                <a:rPr kumimoji="0" lang="ja-JP" altLang="en-US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）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D2977FE5-EEDE-6B5E-3813-67C3491D377C}"/>
                </a:ext>
              </a:extLst>
            </p:cNvPr>
            <p:cNvSpPr/>
            <p:nvPr/>
          </p:nvSpPr>
          <p:spPr>
            <a:xfrm>
              <a:off x="1518739" y="6022107"/>
              <a:ext cx="359805" cy="436762"/>
            </a:xfrm>
            <a:prstGeom prst="rect">
              <a:avLst/>
            </a:prstGeom>
            <a:solidFill>
              <a:srgbClr val="A02B93">
                <a:lumMod val="20000"/>
                <a:lumOff val="80000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3,000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D995F290-BD7A-A04D-1C76-C01EB6AB94F8}"/>
                </a:ext>
              </a:extLst>
            </p:cNvPr>
            <p:cNvSpPr txBox="1"/>
            <p:nvPr/>
          </p:nvSpPr>
          <p:spPr>
            <a:xfrm>
              <a:off x="2375906" y="5370927"/>
              <a:ext cx="1606142" cy="11632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no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対象経費として</a:t>
              </a:r>
              <a:r>
                <a:rPr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3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,000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×1/2</a:t>
              </a: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⇒　</a:t>
              </a:r>
              <a:r>
                <a:rPr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,5</a:t>
              </a:r>
              <a:r>
                <a:rPr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0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1794B8E5-F845-9CEE-F4C1-E0CB36FE54D9}"/>
                </a:ext>
              </a:extLst>
            </p:cNvPr>
            <p:cNvSpPr txBox="1"/>
            <p:nvPr/>
          </p:nvSpPr>
          <p:spPr>
            <a:xfrm>
              <a:off x="4203970" y="5370927"/>
              <a:ext cx="1606142" cy="11632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0">
              <a:no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上限金額を超えるため補助金基準額は</a:t>
              </a:r>
              <a:r>
                <a:rPr kumimoji="0"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,400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1,500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万円＞</a:t>
              </a:r>
              <a:r>
                <a:rPr kumimoji="0"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,400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⇒　</a:t>
              </a:r>
              <a:r>
                <a:rPr kumimoji="0"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,400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</a:t>
              </a: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93F6FE99-47FF-85F8-C111-BCC988F5C004}"/>
                </a:ext>
              </a:extLst>
            </p:cNvPr>
            <p:cNvSpPr/>
            <p:nvPr/>
          </p:nvSpPr>
          <p:spPr>
            <a:xfrm>
              <a:off x="3399991" y="6240488"/>
              <a:ext cx="359805" cy="216000"/>
            </a:xfrm>
            <a:prstGeom prst="rect">
              <a:avLst/>
            </a:prstGeom>
            <a:solidFill>
              <a:srgbClr val="A02B93">
                <a:lumMod val="20000"/>
                <a:lumOff val="80000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</a:t>
              </a: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,500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52202420-6868-82E7-B336-309A99A92E31}"/>
                </a:ext>
              </a:extLst>
            </p:cNvPr>
            <p:cNvSpPr/>
            <p:nvPr/>
          </p:nvSpPr>
          <p:spPr>
            <a:xfrm>
              <a:off x="3399991" y="6024488"/>
              <a:ext cx="359805" cy="216000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</a:t>
              </a: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,500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E75A8AAF-084E-AB03-A157-11DC0A1F5977}"/>
                </a:ext>
              </a:extLst>
            </p:cNvPr>
            <p:cNvSpPr/>
            <p:nvPr/>
          </p:nvSpPr>
          <p:spPr>
            <a:xfrm>
              <a:off x="5198782" y="6240488"/>
              <a:ext cx="359805" cy="216000"/>
            </a:xfrm>
            <a:prstGeom prst="rect">
              <a:avLst/>
            </a:prstGeom>
            <a:solidFill>
              <a:srgbClr val="A02B93">
                <a:lumMod val="20000"/>
                <a:lumOff val="80000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</a:t>
              </a: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,400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25" name="二等辺三角形 24">
              <a:extLst>
                <a:ext uri="{FF2B5EF4-FFF2-40B4-BE49-F238E27FC236}">
                  <a16:creationId xmlns:a16="http://schemas.microsoft.com/office/drawing/2014/main" id="{E095000E-82D2-6548-F7B8-E0AE16D4EC8C}"/>
                </a:ext>
              </a:extLst>
            </p:cNvPr>
            <p:cNvSpPr/>
            <p:nvPr/>
          </p:nvSpPr>
          <p:spPr>
            <a:xfrm rot="5400000">
              <a:off x="2071572" y="5657010"/>
              <a:ext cx="408121" cy="106074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6" name="二等辺三角形 25">
              <a:extLst>
                <a:ext uri="{FF2B5EF4-FFF2-40B4-BE49-F238E27FC236}">
                  <a16:creationId xmlns:a16="http://schemas.microsoft.com/office/drawing/2014/main" id="{8023ACB1-9042-8185-2486-F0B17047B108}"/>
                </a:ext>
              </a:extLst>
            </p:cNvPr>
            <p:cNvSpPr/>
            <p:nvPr/>
          </p:nvSpPr>
          <p:spPr>
            <a:xfrm rot="5400000">
              <a:off x="3878260" y="5630308"/>
              <a:ext cx="408121" cy="106074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2A00BDF3-E312-E1D8-3454-5483D1F8FD99}"/>
                </a:ext>
              </a:extLst>
            </p:cNvPr>
            <p:cNvSpPr/>
            <p:nvPr/>
          </p:nvSpPr>
          <p:spPr>
            <a:xfrm>
              <a:off x="1514799" y="5817991"/>
              <a:ext cx="366718" cy="204115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8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3</a:t>
              </a:r>
              <a:r>
                <a: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00</a:t>
              </a:r>
              <a:endPara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AA78E8D2-D154-A78E-F2FF-274D1DB6988B}"/>
                </a:ext>
              </a:extLst>
            </p:cNvPr>
            <p:cNvCxnSpPr/>
            <p:nvPr/>
          </p:nvCxnSpPr>
          <p:spPr>
            <a:xfrm>
              <a:off x="1874604" y="6022107"/>
              <a:ext cx="1525387" cy="0"/>
            </a:xfrm>
            <a:prstGeom prst="line">
              <a:avLst/>
            </a:prstGeom>
            <a:noFill/>
            <a:ln w="12700" cap="flat" cmpd="sng" algn="ctr">
              <a:solidFill>
                <a:srgbClr val="156082"/>
              </a:solidFill>
              <a:prstDash val="sysDot"/>
              <a:miter lim="800000"/>
            </a:ln>
            <a:effectLst/>
          </p:spPr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2AA4CA40-BEA0-6489-D38B-9D2A24702B43}"/>
                </a:ext>
              </a:extLst>
            </p:cNvPr>
            <p:cNvCxnSpPr/>
            <p:nvPr/>
          </p:nvCxnSpPr>
          <p:spPr>
            <a:xfrm>
              <a:off x="1874604" y="6449270"/>
              <a:ext cx="1525387" cy="0"/>
            </a:xfrm>
            <a:prstGeom prst="line">
              <a:avLst/>
            </a:prstGeom>
            <a:noFill/>
            <a:ln w="12700" cap="flat" cmpd="sng" algn="ctr">
              <a:solidFill>
                <a:srgbClr val="156082"/>
              </a:solidFill>
              <a:prstDash val="sysDot"/>
              <a:miter lim="800000"/>
            </a:ln>
            <a:effectLst/>
          </p:spPr>
        </p:cxn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EA80ECF0-325C-E7C2-27F8-AB77F3AEC196}"/>
                </a:ext>
              </a:extLst>
            </p:cNvPr>
            <p:cNvSpPr txBox="1"/>
            <p:nvPr/>
          </p:nvSpPr>
          <p:spPr>
            <a:xfrm>
              <a:off x="2053302" y="6130107"/>
              <a:ext cx="128583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対象経費</a:t>
              </a:r>
              <a:r>
                <a:rPr lang="en-US" altLang="ja-JP" sz="900" kern="0" dirty="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3</a:t>
              </a:r>
              <a:r>
                <a: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,000</a:t>
              </a:r>
              <a:r>
                <a:rPr kumimoji="0" lang="ja-JP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Yu Gothic UI" panose="020B0500000000000000" pitchFamily="50" charset="-128"/>
                  <a:ea typeface="Yu Gothic UI" panose="020B0500000000000000" pitchFamily="50" charset="-128"/>
                </a:rPr>
                <a:t>万円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230E817-4145-37BC-7788-F6893D584ECF}"/>
              </a:ext>
            </a:extLst>
          </p:cNvPr>
          <p:cNvSpPr txBox="1"/>
          <p:nvPr/>
        </p:nvSpPr>
        <p:spPr>
          <a:xfrm>
            <a:off x="307068" y="2208198"/>
            <a:ext cx="3369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●補助金支払い対象経費内訳</a:t>
            </a:r>
            <a:endParaRPr kumimoji="1" lang="ja-JP" altLang="en-US" sz="16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2" name="矢印: 右 31">
            <a:extLst>
              <a:ext uri="{FF2B5EF4-FFF2-40B4-BE49-F238E27FC236}">
                <a16:creationId xmlns:a16="http://schemas.microsoft.com/office/drawing/2014/main" id="{A3484ABD-CA99-D40E-B607-F08A7612FBFD}"/>
              </a:ext>
            </a:extLst>
          </p:cNvPr>
          <p:cNvSpPr/>
          <p:nvPr/>
        </p:nvSpPr>
        <p:spPr>
          <a:xfrm>
            <a:off x="6240008" y="5488725"/>
            <a:ext cx="495257" cy="346070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41C72C3-FED0-6A9C-7853-72EAD39FD503}"/>
              </a:ext>
            </a:extLst>
          </p:cNvPr>
          <p:cNvSpPr txBox="1"/>
          <p:nvPr/>
        </p:nvSpPr>
        <p:spPr>
          <a:xfrm>
            <a:off x="6744573" y="5447204"/>
            <a:ext cx="3687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補助金基準額は　</a:t>
            </a:r>
            <a:r>
              <a:rPr lang="en-US" altLang="ja-JP" sz="200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1,400</a:t>
            </a:r>
            <a:r>
              <a:rPr lang="ja-JP" altLang="en-US" sz="2000" b="1" u="sng" dirty="0">
                <a:latin typeface="Yu Gothic UI" panose="020B0500000000000000" pitchFamily="50" charset="-128"/>
                <a:ea typeface="Yu Gothic UI" panose="020B0500000000000000" pitchFamily="50" charset="-128"/>
              </a:rPr>
              <a:t>万円</a:t>
            </a:r>
            <a:r>
              <a:rPr lang="ja-JP" altLang="en-US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とする</a:t>
            </a:r>
            <a:endParaRPr kumimoji="1" lang="ja-JP" altLang="en-US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0E600E2-2617-178D-ECA1-CED724515AFB}"/>
              </a:ext>
            </a:extLst>
          </p:cNvPr>
          <p:cNvSpPr txBox="1"/>
          <p:nvPr/>
        </p:nvSpPr>
        <p:spPr>
          <a:xfrm>
            <a:off x="6631950" y="1339940"/>
            <a:ext cx="50159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令和８年度の事業にかかる経費を記載してください。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本書には概算で記載し、採択後に詳細を提出してください。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複数事業者体制で実施する場合はどの事業者が負担・支出する予定の経費かを明記してください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2360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8651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．その他</a:t>
            </a:r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D598702C-3DD0-9961-F3AB-1A526DC4F332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15</a:t>
            </a:fld>
            <a:endParaRPr lang="ja-JP" altLang="en-US">
              <a:solidFill>
                <a:schemeClr val="tx1">
                  <a:lumMod val="75000"/>
                  <a:lumOff val="2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FDA22A-BCB3-03F9-25BE-0E6DC82019C4}"/>
              </a:ext>
            </a:extLst>
          </p:cNvPr>
          <p:cNvSpPr/>
          <p:nvPr/>
        </p:nvSpPr>
        <p:spPr>
          <a:xfrm>
            <a:off x="263525" y="1153405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その他、自由に記載してください。記載する事項がない場合は、本項目は削除して構いません。</a:t>
            </a:r>
          </a:p>
        </p:txBody>
      </p:sp>
    </p:spTree>
    <p:extLst>
      <p:ext uri="{BB962C8B-B14F-4D97-AF65-F5344CB8AC3E}">
        <p14:creationId xmlns:p14="http://schemas.microsoft.com/office/powerpoint/2010/main" val="234343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C4F7C95-0888-406C-A1FD-DD7AEF4D1072}"/>
              </a:ext>
            </a:extLst>
          </p:cNvPr>
          <p:cNvSpPr/>
          <p:nvPr/>
        </p:nvSpPr>
        <p:spPr>
          <a:xfrm>
            <a:off x="290513" y="640788"/>
            <a:ext cx="11610975" cy="56880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連名で応募する場合も含め、参画するすべてのプロジェクト実施者の情報を記載してください。</a:t>
            </a:r>
            <a:endParaRPr lang="en-US" altLang="ja-JP" sz="14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9286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企画提案者の情報</a:t>
            </a: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25B5CAB-312B-41D6-8626-D7ADBA867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424528"/>
              </p:ext>
            </p:extLst>
          </p:nvPr>
        </p:nvGraphicFramePr>
        <p:xfrm>
          <a:off x="1966912" y="1387109"/>
          <a:ext cx="8167688" cy="1613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5760">
                  <a:extLst>
                    <a:ext uri="{9D8B030D-6E8A-4147-A177-3AD203B41FA5}">
                      <a16:colId xmlns:a16="http://schemas.microsoft.com/office/drawing/2014/main" val="3915567555"/>
                    </a:ext>
                  </a:extLst>
                </a:gridCol>
                <a:gridCol w="6291928">
                  <a:extLst>
                    <a:ext uri="{9D8B030D-6E8A-4147-A177-3AD203B41FA5}">
                      <a16:colId xmlns:a16="http://schemas.microsoft.com/office/drawing/2014/main" val="39340240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71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所在地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002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設立年月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79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資本金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65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従業員数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23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上場市場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63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事業内容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32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ホームページ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71570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3D5CF42-FAEE-4BE8-B88C-A03EF36EE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970553"/>
              </p:ext>
            </p:extLst>
          </p:nvPr>
        </p:nvGraphicFramePr>
        <p:xfrm>
          <a:off x="1966912" y="3460905"/>
          <a:ext cx="8167688" cy="1613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5760">
                  <a:extLst>
                    <a:ext uri="{9D8B030D-6E8A-4147-A177-3AD203B41FA5}">
                      <a16:colId xmlns:a16="http://schemas.microsoft.com/office/drawing/2014/main" val="3915567555"/>
                    </a:ext>
                  </a:extLst>
                </a:gridCol>
                <a:gridCol w="6291928">
                  <a:extLst>
                    <a:ext uri="{9D8B030D-6E8A-4147-A177-3AD203B41FA5}">
                      <a16:colId xmlns:a16="http://schemas.microsoft.com/office/drawing/2014/main" val="39340240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71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所在地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002910"/>
                  </a:ext>
                </a:extLst>
              </a:tr>
              <a:tr h="77804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設立年月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79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資本金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65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従業員数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23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上場市場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63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事業内容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32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1" kern="120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ホームページ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71570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B0F12C55-0AB3-327D-9CAA-2337AF8285F3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1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031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9">
            <a:extLst>
              <a:ext uri="{FF2B5EF4-FFF2-40B4-BE49-F238E27FC236}">
                <a16:creationId xmlns:a16="http://schemas.microsoft.com/office/drawing/2014/main" id="{C96CAC56-E7C6-28FD-3D94-34C0ABBC51FA}"/>
              </a:ext>
            </a:extLst>
          </p:cNvPr>
          <p:cNvSpPr txBox="1">
            <a:spLocks/>
          </p:cNvSpPr>
          <p:nvPr/>
        </p:nvSpPr>
        <p:spPr bwMode="auto">
          <a:xfrm>
            <a:off x="1143000" y="60345"/>
            <a:ext cx="9906000" cy="5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defTabSz="914400" eaLnBrk="1" hangingPunct="1"/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目次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B4D848-2302-482D-94D6-D804599C9B81}"/>
              </a:ext>
            </a:extLst>
          </p:cNvPr>
          <p:cNvSpPr/>
          <p:nvPr/>
        </p:nvSpPr>
        <p:spPr>
          <a:xfrm>
            <a:off x="4978716" y="995615"/>
            <a:ext cx="1107760" cy="1692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algn="r"/>
            <a:r>
              <a:rPr kumimoji="1" lang="ja-JP" altLang="en-US" sz="11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ページ</a:t>
            </a:r>
            <a:endParaRPr kumimoji="1" lang="ja-JP" altLang="en-US" sz="11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3BDF0C7-EA42-4F1A-F74B-800177E8AB3D}"/>
              </a:ext>
            </a:extLst>
          </p:cNvPr>
          <p:cNvSpPr/>
          <p:nvPr/>
        </p:nvSpPr>
        <p:spPr>
          <a:xfrm>
            <a:off x="7639707" y="5909598"/>
            <a:ext cx="4188894" cy="3642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>
            <a:spAutoFit/>
          </a:bodyPr>
          <a:lstStyle/>
          <a:p>
            <a:pPr>
              <a:spcAft>
                <a:spcPts val="200"/>
              </a:spcAft>
            </a:pP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記載欄が不足する場合は必要に応じて記載欄及びページを追加すること</a:t>
            </a:r>
            <a:endParaRPr kumimoji="1" lang="en-US" altLang="ja-JP" sz="1100" dirty="0">
              <a:solidFill>
                <a:srgbClr val="FF0000"/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200"/>
              </a:spcAft>
            </a:pP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募集要領の「表７　審査項目一覧」を確認の上作成すること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52673E-3BD2-F63B-67A5-44A687740DD0}"/>
              </a:ext>
            </a:extLst>
          </p:cNvPr>
          <p:cNvSpPr/>
          <p:nvPr/>
        </p:nvSpPr>
        <p:spPr>
          <a:xfrm>
            <a:off x="1811856" y="1214189"/>
            <a:ext cx="4274620" cy="32658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marL="452438" indent="-452438">
              <a:lnSpc>
                <a:spcPct val="150000"/>
              </a:lnSpc>
              <a:buFont typeface="+mj-lt"/>
              <a:buAutoNum type="arabicPeriod"/>
              <a:tabLst>
                <a:tab pos="5024438" algn="r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プロジェクトサマリ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</a:p>
          <a:p>
            <a:pPr marL="452438" indent="-452438">
              <a:lnSpc>
                <a:spcPct val="150000"/>
              </a:lnSpc>
              <a:buFont typeface="+mj-lt"/>
              <a:buAutoNum type="arabicPeriod"/>
              <a:tabLst>
                <a:tab pos="5024438" algn="r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</a:p>
          <a:p>
            <a:pPr marL="452438" indent="-452438">
              <a:lnSpc>
                <a:spcPct val="150000"/>
              </a:lnSpc>
              <a:buFont typeface="+mj-lt"/>
              <a:buAutoNum type="arabicPeriod"/>
              <a:tabLst>
                <a:tab pos="5024438" algn="r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適合性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</a:p>
          <a:p>
            <a:pPr marL="452438" indent="-452438">
              <a:lnSpc>
                <a:spcPct val="150000"/>
              </a:lnSpc>
              <a:buFont typeface="+mj-lt"/>
              <a:buAutoNum type="arabicPeriod"/>
              <a:tabLst>
                <a:tab pos="5024438" algn="r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発展性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</a:p>
          <a:p>
            <a:pPr marL="452438" indent="-452438">
              <a:lnSpc>
                <a:spcPct val="150000"/>
              </a:lnSpc>
              <a:buFont typeface="+mj-lt"/>
              <a:buAutoNum type="arabicPeriod"/>
              <a:tabLst>
                <a:tab pos="5024438" algn="r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実行性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</a:p>
          <a:p>
            <a:pPr marL="452438" indent="-452438">
              <a:lnSpc>
                <a:spcPct val="150000"/>
              </a:lnSpc>
              <a:buFont typeface="+mj-lt"/>
              <a:buAutoNum type="arabicPeriod"/>
              <a:tabLst>
                <a:tab pos="5024438" algn="r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貢献性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</a:p>
          <a:p>
            <a:pPr marL="452438" indent="-452438">
              <a:lnSpc>
                <a:spcPct val="150000"/>
              </a:lnSpc>
              <a:buFont typeface="+mj-lt"/>
              <a:buAutoNum type="arabicPeriod"/>
              <a:tabLst>
                <a:tab pos="5024438" algn="r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経費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</a:p>
          <a:p>
            <a:pPr marL="452438" indent="-452438">
              <a:lnSpc>
                <a:spcPct val="150000"/>
              </a:lnSpc>
              <a:buFont typeface="+mj-lt"/>
              <a:buAutoNum type="arabicPeriod"/>
              <a:tabLst>
                <a:tab pos="5024438" algn="r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 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endParaRPr kumimoji="1" lang="ja-JP" altLang="en-US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F0750288-6FDF-3959-53AB-8A0ED4DAA655}"/>
              </a:ext>
            </a:extLst>
          </p:cNvPr>
          <p:cNvCxnSpPr>
            <a:cxnSpLocks/>
          </p:cNvCxnSpPr>
          <p:nvPr/>
        </p:nvCxnSpPr>
        <p:spPr>
          <a:xfrm>
            <a:off x="1749291" y="1212783"/>
            <a:ext cx="43920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DE5DB038-FBD2-A408-B4F4-ACC426F374F4}"/>
              </a:ext>
            </a:extLst>
          </p:cNvPr>
          <p:cNvCxnSpPr>
            <a:cxnSpLocks/>
          </p:cNvCxnSpPr>
          <p:nvPr/>
        </p:nvCxnSpPr>
        <p:spPr>
          <a:xfrm>
            <a:off x="1749291" y="4524191"/>
            <a:ext cx="4392000" cy="0"/>
          </a:xfrm>
          <a:prstGeom prst="line">
            <a:avLst/>
          </a:prstGeom>
          <a:ln w="952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49C9D9ED-FA3F-068B-218E-5AF7253ECFED}"/>
              </a:ext>
            </a:extLst>
          </p:cNvPr>
          <p:cNvCxnSpPr>
            <a:cxnSpLocks/>
          </p:cNvCxnSpPr>
          <p:nvPr/>
        </p:nvCxnSpPr>
        <p:spPr>
          <a:xfrm>
            <a:off x="1749291" y="4110265"/>
            <a:ext cx="4392000" cy="0"/>
          </a:xfrm>
          <a:prstGeom prst="line">
            <a:avLst/>
          </a:prstGeom>
          <a:ln w="952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E7E432F-4A9F-3A08-1BAD-E616C59BD8F9}"/>
              </a:ext>
            </a:extLst>
          </p:cNvPr>
          <p:cNvCxnSpPr>
            <a:cxnSpLocks/>
          </p:cNvCxnSpPr>
          <p:nvPr/>
        </p:nvCxnSpPr>
        <p:spPr>
          <a:xfrm>
            <a:off x="1749291" y="3696339"/>
            <a:ext cx="4392000" cy="0"/>
          </a:xfrm>
          <a:prstGeom prst="line">
            <a:avLst/>
          </a:prstGeom>
          <a:ln w="952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BB385D5C-1637-9C80-BAB1-5D24179B3257}"/>
              </a:ext>
            </a:extLst>
          </p:cNvPr>
          <p:cNvCxnSpPr>
            <a:cxnSpLocks/>
          </p:cNvCxnSpPr>
          <p:nvPr/>
        </p:nvCxnSpPr>
        <p:spPr>
          <a:xfrm>
            <a:off x="1749291" y="3282413"/>
            <a:ext cx="4392000" cy="0"/>
          </a:xfrm>
          <a:prstGeom prst="line">
            <a:avLst/>
          </a:prstGeom>
          <a:ln w="952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FBD95B44-0820-4470-E8EF-27DB6929C820}"/>
              </a:ext>
            </a:extLst>
          </p:cNvPr>
          <p:cNvCxnSpPr>
            <a:cxnSpLocks/>
          </p:cNvCxnSpPr>
          <p:nvPr/>
        </p:nvCxnSpPr>
        <p:spPr>
          <a:xfrm>
            <a:off x="1749291" y="2868487"/>
            <a:ext cx="4392000" cy="0"/>
          </a:xfrm>
          <a:prstGeom prst="line">
            <a:avLst/>
          </a:prstGeom>
          <a:ln w="952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FB5CADEE-C212-A350-CA40-4FAB187ACA44}"/>
              </a:ext>
            </a:extLst>
          </p:cNvPr>
          <p:cNvCxnSpPr>
            <a:cxnSpLocks/>
          </p:cNvCxnSpPr>
          <p:nvPr/>
        </p:nvCxnSpPr>
        <p:spPr>
          <a:xfrm>
            <a:off x="1749291" y="2454561"/>
            <a:ext cx="4392000" cy="0"/>
          </a:xfrm>
          <a:prstGeom prst="line">
            <a:avLst/>
          </a:prstGeom>
          <a:ln w="952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CA618F48-90BC-7B1F-842A-C696A968BBB7}"/>
              </a:ext>
            </a:extLst>
          </p:cNvPr>
          <p:cNvCxnSpPr>
            <a:cxnSpLocks/>
          </p:cNvCxnSpPr>
          <p:nvPr/>
        </p:nvCxnSpPr>
        <p:spPr>
          <a:xfrm>
            <a:off x="1749291" y="2040635"/>
            <a:ext cx="4392000" cy="0"/>
          </a:xfrm>
          <a:prstGeom prst="line">
            <a:avLst/>
          </a:prstGeom>
          <a:ln w="952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1014E8B3-1EA7-BE73-6024-857766E06948}"/>
              </a:ext>
            </a:extLst>
          </p:cNvPr>
          <p:cNvCxnSpPr>
            <a:cxnSpLocks/>
          </p:cNvCxnSpPr>
          <p:nvPr/>
        </p:nvCxnSpPr>
        <p:spPr>
          <a:xfrm>
            <a:off x="1749291" y="1626709"/>
            <a:ext cx="4392000" cy="0"/>
          </a:xfrm>
          <a:prstGeom prst="line">
            <a:avLst/>
          </a:prstGeom>
          <a:ln w="952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76574990-2FC8-D387-F9A2-5B2846507105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2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499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290513" y="117886"/>
            <a:ext cx="11610975" cy="5028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20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</a:t>
            </a:r>
            <a:r>
              <a:rPr kumimoji="1" lang="ja-JP" altLang="en-US" sz="20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（プロジェクト名）</a:t>
            </a:r>
            <a:r>
              <a:rPr kumimoji="1" lang="en-US" altLang="ja-JP" sz="20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0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プロジェクトサマリとなるスライド</a:t>
            </a:r>
            <a:endParaRPr kumimoji="1" lang="en-US" altLang="ja-JP" sz="200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90513" y="808638"/>
            <a:ext cx="2169025" cy="53680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200" b="1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プロジェクトの背景・目的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2532463" y="808638"/>
            <a:ext cx="9369023" cy="53680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kumimoji="1" lang="en-US" altLang="ja-JP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</a:t>
            </a:r>
            <a:r>
              <a:rPr kumimoji="1"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（事業の背景・目的を記載してください）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90513" y="1398903"/>
            <a:ext cx="2169025" cy="5020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200" b="1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実施主体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2532464" y="1398903"/>
            <a:ext cx="9369022" cy="50202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kumimoji="1" lang="en-US" altLang="ja-JP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</a:t>
            </a:r>
            <a:r>
              <a:rPr kumimoji="1"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（実施主体及び構成メンバーを記載してください　</a:t>
            </a:r>
            <a:r>
              <a:rPr kumimoji="1" lang="en-US" altLang="ja-JP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正式名称で記載してください）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290513" y="1954385"/>
            <a:ext cx="2169025" cy="5052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200" b="1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概要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532463" y="1954385"/>
            <a:ext cx="9369023" cy="50524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kumimoji="1" lang="en-US" altLang="ja-JP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</a:t>
            </a:r>
            <a:r>
              <a:rPr kumimoji="1" lang="ja-JP" altLang="en-US" sz="12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（プロジェクトの内容を簡潔に記載してください）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90513" y="2524126"/>
            <a:ext cx="11610975" cy="38046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 </a:t>
            </a:r>
            <a:r>
              <a:rPr kumimoji="1" lang="ja-JP" altLang="en-US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プロジェクトの概要がわかるイメージ図等を</a:t>
            </a:r>
            <a:endParaRPr kumimoji="1" lang="en-US" altLang="ja-JP" sz="140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作成してください</a:t>
            </a:r>
            <a:endParaRPr kumimoji="1" lang="en-US" altLang="ja-JP" sz="140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40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（こちらのメッセージボックスは削除してください）</a:t>
            </a:r>
            <a:endParaRPr kumimoji="1" lang="en-US" altLang="ja-JP" sz="140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E5787D4D-2AC7-6947-479A-AE26BF938A27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3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5356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8651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．プロジェクトの内容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3F5E6F-0F9B-4B66-9D30-68C3169432E2}"/>
              </a:ext>
            </a:extLst>
          </p:cNvPr>
          <p:cNvSpPr/>
          <p:nvPr/>
        </p:nvSpPr>
        <p:spPr>
          <a:xfrm>
            <a:off x="263525" y="1173480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今回提案するプロジェクトの内容を具体的に記載してください。</a:t>
            </a:r>
          </a:p>
        </p:txBody>
      </p: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1E8F7827-2D64-A2E7-BE3C-3955B4192331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4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2395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9">
            <a:extLst>
              <a:ext uri="{FF2B5EF4-FFF2-40B4-BE49-F238E27FC236}">
                <a16:creationId xmlns:a16="http://schemas.microsoft.com/office/drawing/2014/main" id="{E91B0998-0D79-420F-8214-1885BFAFE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7938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３．適合性</a:t>
            </a:r>
          </a:p>
        </p:txBody>
      </p: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DF396862-3014-FEC5-A71F-F91A24A076E9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5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8C5C320B-492B-EE77-5C64-585874343AD3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都民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QOL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の向上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423BEB7-6FA9-0408-D9DD-1E9F09475B23}"/>
              </a:ext>
            </a:extLst>
          </p:cNvPr>
          <p:cNvSpPr/>
          <p:nvPr/>
        </p:nvSpPr>
        <p:spPr>
          <a:xfrm>
            <a:off x="263525" y="1173480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特定の企業利益ではなく、都民の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QOL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向上や東京の課題解決に資するテーマを選定し、どのように社会課題解決に貢献するかが示されているか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東京ならではの社会課題を示しているか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課題解決の方法を示しているか</a:t>
            </a:r>
          </a:p>
          <a:p>
            <a:pPr marL="536575" lvl="1" indent="-268288">
              <a:buFont typeface="Wingdings" panose="05000000000000000000" pitchFamily="2" charset="2"/>
              <a:buChar char="ü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9622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7938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．発展性</a:t>
            </a:r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0FF31B73-2F85-B3E5-689C-79A47114DF1A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6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8BDFE86-AB75-625D-7FE2-06EC4B1C0B3B}"/>
              </a:ext>
            </a:extLst>
          </p:cNvPr>
          <p:cNvSpPr/>
          <p:nvPr/>
        </p:nvSpPr>
        <p:spPr>
          <a:xfrm>
            <a:off x="263525" y="1173480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事業発展を見据え、データ駆動型サービス創出事業期間中の成果が適切に設計されているか</a:t>
            </a:r>
            <a:endParaRPr lang="en-US" altLang="ja-JP" sz="14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データ駆動型サービス創出事業における目標・取組・成果を示しているか</a:t>
            </a:r>
          </a:p>
          <a:p>
            <a:endParaRPr lang="ja-JP" altLang="en-US" sz="14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コンテンツ プレースホルダー 2">
            <a:extLst>
              <a:ext uri="{FF2B5EF4-FFF2-40B4-BE49-F238E27FC236}">
                <a16:creationId xmlns:a16="http://schemas.microsoft.com/office/drawing/2014/main" id="{523D2444-5B2E-F12D-433C-477367F800C6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年度における事業の位置づけ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9269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D066B3B8-E68B-4F2D-B692-362DCA0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8651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．発展性</a:t>
            </a:r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43D80555-C3FD-E0C3-001A-E34382A3ABDF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7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977C986-9A37-E2B4-7BDC-43C8CD7FEAE9}"/>
              </a:ext>
            </a:extLst>
          </p:cNvPr>
          <p:cNvSpPr/>
          <p:nvPr/>
        </p:nvSpPr>
        <p:spPr>
          <a:xfrm>
            <a:off x="263525" y="1173480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一過性の実証事業ではなく、データ駆動型サービス創出事業後も、事業を継続・横展開できるか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6575" lvl="1" indent="-268288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年度以降でのサービス創出・横展開に向けた計画が具体的に示されているか</a:t>
            </a: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699A00CC-4F1E-B91B-D0D4-346966A7AC27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－２．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年度以降の事業計画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316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3E7CC-004A-99CA-5D85-AA4325652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>
            <a:extLst>
              <a:ext uri="{FF2B5EF4-FFF2-40B4-BE49-F238E27FC236}">
                <a16:creationId xmlns:a16="http://schemas.microsoft.com/office/drawing/2014/main" id="{7A4A4B89-B1E2-EEC9-D448-2D3CFAA87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915"/>
            <a:ext cx="9906000" cy="562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４．発展性</a:t>
            </a:r>
          </a:p>
        </p:txBody>
      </p: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B706732D-D857-4BA9-D017-7C47DBE961A3}"/>
              </a:ext>
            </a:extLst>
          </p:cNvPr>
          <p:cNvSpPr txBox="1">
            <a:spLocks/>
          </p:cNvSpPr>
          <p:nvPr/>
        </p:nvSpPr>
        <p:spPr>
          <a:xfrm>
            <a:off x="9963150" y="649287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6BA3565-E867-44AF-9D39-29D41BFB608A}" type="slidenum">
              <a:rPr lang="ja-JP" altLang="en-US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>
                <a:defRPr/>
              </a:pPr>
              <a:t>8</a:t>
            </a:fld>
            <a:endParaRPr lang="ja-JP" altLang="en-US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ADF403-EE28-852D-886B-12F9FD482E5B}"/>
              </a:ext>
            </a:extLst>
          </p:cNvPr>
          <p:cNvSpPr/>
          <p:nvPr/>
        </p:nvSpPr>
        <p:spPr>
          <a:xfrm>
            <a:off x="263525" y="1153405"/>
            <a:ext cx="11637963" cy="5155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事業化をすすめるうえで、適切な対価支払主体の設定や、当該関係者の巻き込みが想定できているか</a:t>
            </a:r>
            <a:b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（具体的な自治体の担当部課、想定活用財源など）</a:t>
            </a:r>
          </a:p>
          <a:p>
            <a:endParaRPr lang="ja-JP" altLang="en-US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AAAB0B88-8155-704E-AB80-9E9D3DAECBD2}"/>
              </a:ext>
            </a:extLst>
          </p:cNvPr>
          <p:cNvSpPr txBox="1">
            <a:spLocks/>
          </p:cNvSpPr>
          <p:nvPr/>
        </p:nvSpPr>
        <p:spPr>
          <a:xfrm>
            <a:off x="263525" y="630000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－３．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マネタイズ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財源確保の考え方</a:t>
            </a:r>
            <a:r>
              <a:rPr lang="en-US" altLang="ja-JP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8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90767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1322</Words>
  <Application>Microsoft Office PowerPoint</Application>
  <PresentationFormat>ワイド画面</PresentationFormat>
  <Paragraphs>231</Paragraphs>
  <Slides>16</Slides>
  <Notes>14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6" baseType="lpstr">
      <vt:lpstr>Meiryo UI</vt:lpstr>
      <vt:lpstr>Yu Gothic UI</vt:lpstr>
      <vt:lpstr>游ゴシック</vt:lpstr>
      <vt:lpstr>Aptos</vt:lpstr>
      <vt:lpstr>Arial</vt:lpstr>
      <vt:lpstr>Calibri</vt:lpstr>
      <vt:lpstr>Calibri Light</vt:lpstr>
      <vt:lpstr>Wingdings</vt:lpstr>
      <vt:lpstr>Office テーマ</vt:lpstr>
      <vt:lpstr>think-cellスライド</vt:lpstr>
      <vt:lpstr>PowerPoint プレゼンテーション</vt:lpstr>
      <vt:lpstr>企画提案者の情報</vt:lpstr>
      <vt:lpstr>PowerPoint プレゼンテーション</vt:lpstr>
      <vt:lpstr>PowerPoint プレゼンテーション</vt:lpstr>
      <vt:lpstr>2．プロジェクトの内容</vt:lpstr>
      <vt:lpstr>３．適合性</vt:lpstr>
      <vt:lpstr>4．発展性</vt:lpstr>
      <vt:lpstr>4．発展性</vt:lpstr>
      <vt:lpstr>４．発展性</vt:lpstr>
      <vt:lpstr>5．実行性</vt:lpstr>
      <vt:lpstr>5．実行性</vt:lpstr>
      <vt:lpstr>5．実行性</vt:lpstr>
      <vt:lpstr>6．貢献性</vt:lpstr>
      <vt:lpstr>6．貢献性</vt:lpstr>
      <vt:lpstr>7．経費</vt:lpstr>
      <vt:lpstr>8．その他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2026-06-12T04:05:30Z</dcterms:created>
  <dcterms:modified xsi:type="dcterms:W3CDTF">2026-06-12T04:05:36Z</dcterms:modified>
</cp:coreProperties>
</file>